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4083" r:id="rId5"/>
  </p:sldMasterIdLst>
  <p:notesMasterIdLst>
    <p:notesMasterId r:id="rId63"/>
  </p:notesMasterIdLst>
  <p:handoutMasterIdLst>
    <p:handoutMasterId r:id="rId64"/>
  </p:handoutMasterIdLst>
  <p:sldIdLst>
    <p:sldId id="256" r:id="rId6"/>
    <p:sldId id="324" r:id="rId7"/>
    <p:sldId id="362" r:id="rId8"/>
    <p:sldId id="363" r:id="rId9"/>
    <p:sldId id="332" r:id="rId10"/>
    <p:sldId id="385" r:id="rId11"/>
    <p:sldId id="293" r:id="rId12"/>
    <p:sldId id="294" r:id="rId13"/>
    <p:sldId id="295" r:id="rId14"/>
    <p:sldId id="377" r:id="rId15"/>
    <p:sldId id="296" r:id="rId16"/>
    <p:sldId id="386" r:id="rId17"/>
    <p:sldId id="387" r:id="rId18"/>
    <p:sldId id="388" r:id="rId19"/>
    <p:sldId id="389" r:id="rId20"/>
    <p:sldId id="390" r:id="rId21"/>
    <p:sldId id="356" r:id="rId22"/>
    <p:sldId id="297" r:id="rId23"/>
    <p:sldId id="384" r:id="rId24"/>
    <p:sldId id="395" r:id="rId25"/>
    <p:sldId id="327" r:id="rId26"/>
    <p:sldId id="299" r:id="rId27"/>
    <p:sldId id="330" r:id="rId28"/>
    <p:sldId id="301" r:id="rId29"/>
    <p:sldId id="304" r:id="rId30"/>
    <p:sldId id="305" r:id="rId31"/>
    <p:sldId id="372" r:id="rId32"/>
    <p:sldId id="378" r:id="rId33"/>
    <p:sldId id="352" r:id="rId34"/>
    <p:sldId id="351" r:id="rId35"/>
    <p:sldId id="347" r:id="rId36"/>
    <p:sldId id="348" r:id="rId37"/>
    <p:sldId id="360" r:id="rId38"/>
    <p:sldId id="303" r:id="rId39"/>
    <p:sldId id="396" r:id="rId40"/>
    <p:sldId id="397" r:id="rId41"/>
    <p:sldId id="344" r:id="rId42"/>
    <p:sldId id="335" r:id="rId43"/>
    <p:sldId id="341" r:id="rId44"/>
    <p:sldId id="345" r:id="rId45"/>
    <p:sldId id="373" r:id="rId46"/>
    <p:sldId id="374" r:id="rId47"/>
    <p:sldId id="346" r:id="rId48"/>
    <p:sldId id="398" r:id="rId49"/>
    <p:sldId id="370" r:id="rId50"/>
    <p:sldId id="371" r:id="rId51"/>
    <p:sldId id="364" r:id="rId52"/>
    <p:sldId id="340" r:id="rId53"/>
    <p:sldId id="365" r:id="rId54"/>
    <p:sldId id="376" r:id="rId55"/>
    <p:sldId id="349" r:id="rId56"/>
    <p:sldId id="333" r:id="rId57"/>
    <p:sldId id="336" r:id="rId58"/>
    <p:sldId id="368" r:id="rId59"/>
    <p:sldId id="375" r:id="rId60"/>
    <p:sldId id="383" r:id="rId61"/>
    <p:sldId id="399" r:id="rId62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chemeClr val="bg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es, Krista" initials="HK" lastIdx="1" clrIdx="0">
    <p:extLst>
      <p:ext uri="{19B8F6BF-5375-455C-9EA6-DF929625EA0E}">
        <p15:presenceInfo xmlns:p15="http://schemas.microsoft.com/office/powerpoint/2012/main" userId="S::KHayes@GSCS.CA::6b954a8f-eed3-4f07-aec9-987aaaee0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200"/>
    <a:srgbClr val="FFCC00"/>
    <a:srgbClr val="059B1E"/>
    <a:srgbClr val="18BA84"/>
    <a:srgbClr val="BACBE9"/>
    <a:srgbClr val="0B952C"/>
    <a:srgbClr val="DDDDDD"/>
    <a:srgbClr val="FF9933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8C99B-6425-4BCE-864A-8AD05D3A75A2}" v="50" dt="2025-03-04T15:56:06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868D723-76A3-4668-BE22-117178686E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lessTLig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F984068-5EF7-4FDB-AB08-3DDE4C8B37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lessTLig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5715ED4-ADE7-4C0D-8E90-081787D31C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lessTLig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23147AB0-0BF4-461F-8279-ED79CF7BF7A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lessTLig"/>
              </a:defRPr>
            </a:lvl1pPr>
          </a:lstStyle>
          <a:p>
            <a:pPr>
              <a:defRPr/>
            </a:pPr>
            <a:fld id="{E3093686-8B82-4090-9C80-DD96ED59320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6A8849-873F-4848-977F-9BC7F3F43A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D76DD-E96C-4E12-943D-C696B0C928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E40660-B9FD-4194-A43D-1494AF4E5283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950FCC-2FC1-4746-986C-568CC79017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6E9662-96C0-4DC8-A592-8071F3242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A98A8-E04A-4652-980B-D44932C62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0E2D4-5957-4152-8FE8-30EA44467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F1940D-E3D7-4B2C-8C0E-21BA526EB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Welcome to ED Feehan’s Course Selection presentation for the 2021-22 school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5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3BFBE4-BB34-4F66-9CF9-2B9EB887E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C28EC5-AD1D-42C9-88BC-0FA8DF788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99"/>
                </a:solidFill>
              </a:rPr>
              <a:t>1 LEVEL 20 MATH AND 1 LEVEL 20 SCIENCE ARE REQUIRED.  ALL OTHER MATH AND SCIENCE CLASSES BEYOND THESE ARE ELECTIVES.</a:t>
            </a:r>
          </a:p>
          <a:p>
            <a:pPr eaLnBrk="1" hangingPunct="1">
              <a:spcBef>
                <a:spcPct val="0"/>
              </a:spcBef>
            </a:pPr>
            <a:endParaRPr lang="en-US" altLang="en-US" b="1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99"/>
                </a:solidFill>
              </a:rPr>
              <a:t>MATH AND SCIENCE ELECTIVES SHOULD BE CONSIDERED BASED ON FUTURE PLANS, ABILITY AND INTEREST.</a:t>
            </a:r>
          </a:p>
          <a:p>
            <a:pPr eaLnBrk="1" hangingPunct="1">
              <a:spcBef>
                <a:spcPct val="0"/>
              </a:spcBef>
            </a:pPr>
            <a:endParaRPr lang="en-US" altLang="en-US" b="1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99"/>
                </a:solidFill>
              </a:rPr>
              <a:t>IF YOU ARE INTERESTED IN TAKING A 20 LEVEL SCIENCE IN GRADE 10,  YOU MUST HAVE AN 80 PERCENT AVERAGE IN YOUR GRADE 9 SCIENCE AND MATH COURSES.  AS WELL YOU WILL BE EXPECTED TO MAINTAIN AN 80 PERCENT AVERAGE IN YOUR GRADE 10 SCIENCE AND MATH COURSES IN TERM 1 OF NEXT YEAR.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9244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goal is to ensure you know about the requirements to graduate, learn about the classes we have at Feehan, and make a plan for next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28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9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Here are the required Grade 10 courses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3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Here are the required Grade 11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9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Here are the required Grade 10 courses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4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Here are the required Grade 11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2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3BFBE4-BB34-4F66-9CF9-2B9EB887E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C28EC5-AD1D-42C9-88BC-0FA8DF788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99"/>
                </a:solidFill>
              </a:rPr>
              <a:t>1 LEVEL 20 MATH AND 1 LEVEL 20 SCIENCE ARE REQUIRED.  ALL OTHER MATH AND SCIENCE CLASSES BEYOND THESE ARE ELECTIVES.</a:t>
            </a:r>
          </a:p>
          <a:p>
            <a:pPr eaLnBrk="1" hangingPunct="1">
              <a:spcBef>
                <a:spcPct val="0"/>
              </a:spcBef>
            </a:pPr>
            <a:endParaRPr lang="en-US" altLang="en-US" b="1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99"/>
                </a:solidFill>
              </a:rPr>
              <a:t>MATH AND SCIENCE ELECTIVES SHOULD BE CONSIDERED BASED ON FUTURE PLANS, ABILITY AND INTEREST.</a:t>
            </a:r>
          </a:p>
          <a:p>
            <a:pPr eaLnBrk="1" hangingPunct="1">
              <a:spcBef>
                <a:spcPct val="0"/>
              </a:spcBef>
            </a:pPr>
            <a:endParaRPr lang="en-US" altLang="en-US" b="1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99"/>
                </a:solidFill>
              </a:rPr>
              <a:t>IF YOU ARE INTERESTED IN TAKING A 20 LEVEL SCIENCE IN GRADE 10,  YOU MUST HAVE AN 80 PERCENT AVERAGE IN YOUR GRADE 9 SCIENCE AND MATH COURSES.  AS WELL YOU WILL BE EXPECTED TO MAINTAIN AN 80 PERCENT AVERAGE IN YOUR GRADE 10 SCIENCE AND MATH COURSES IN TERM 1 OF NEXT YEAR.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3079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1940D-E3D7-4B2C-8C0E-21BA526EB86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BA8A-9445-489C-B935-39D188C1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AFB6E-57D5-4CA9-9B73-A2986B11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287C-29A1-4ECB-BE83-11FF91E8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251A-AFF5-4AFD-994D-BAE26A8261A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44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6D62F-C142-48B9-870D-3ABE0C43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4CBB-E4D3-4D87-8745-20A4BEB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273C9-9F67-4BC5-81E4-DF8FA66E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4E3C-5213-4BA6-8E8A-3702AFF902E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428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D567-85EA-4916-A7F3-2C195276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7B1F4-5BD7-46E4-9CD3-01A29D99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87C8-101E-46DA-8074-FEA7175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05D2-6B9A-4764-9D2D-0F72230CAF6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072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F4E38-72CA-4CB9-95DF-E7E5585B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2FF7-1864-4397-961A-3220DC79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49E2-C834-49A8-8C75-B0C5EEFA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A5B9-ECDE-44AA-8BF0-D69A0B52EC5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174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F03E-778F-4E78-9886-64FB5B455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6949E-117C-4F23-BB18-6267EC2BF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3857-BF0F-4AB5-91A9-5C924E1F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F30E-2528-470D-B6FE-DAD796BC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4E29-50A1-43A5-8A87-F9B3D3D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ABA4D-E8E9-4EF3-A7C9-C1FAFADD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C71D-556C-4F1F-923C-15EC99DB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1E5A2-89C6-4870-AA0A-83E1E7F2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F396B-92AC-44FB-95E7-11CD3BFB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59EA3-B0FA-45DB-8BE8-B1D0ED1E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BF3A-B327-4F3D-9CA0-D9B9009A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B479F-A9C5-4989-9D94-5EE7B6E9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DC720-6357-4454-9569-141043ED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19CE4-6529-45A4-9446-68771AEF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CD46-3DCC-45D0-A1B5-BABFB41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7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37DB-7428-4828-AE7A-58173354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4C52-EC94-4B90-8BEA-E0D14379B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4AE09-12C0-4ABA-9F87-BFFBAB545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EE0AB-9C5B-464D-83A4-18AA2D06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AB642-EF0B-45EB-AD69-345F4F93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B7464-E292-4A0E-833B-EA606432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5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EB39-F860-48B4-82CA-409D212E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37716-5065-43AA-B443-0245CBD9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01AB4-9446-49FE-B750-59C8926CD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857DE-76E0-48E1-BE02-9780FF1AA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365EE-72AF-4747-A936-9983CE0F5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269FD-5CAB-4215-AF6C-B71DD5BA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4E1A0-62F9-42E4-917C-82216B23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535F7-D2D2-485D-A652-1B94FF62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945B-1036-4081-824D-55533F4A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A1DBF-3DD8-47DB-8368-40179124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A89DF-81E0-4485-8D02-5D817497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B4C0-3C0C-4B1B-8005-F5042B88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7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46FF0-2534-481D-B8D4-2A6950BA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2192D-724A-4EAB-AEAE-2A609449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EE4A-7075-4F76-8FBB-FAE7665C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F4AC3-64FA-46D7-9878-43EA37B4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C1FF-34B0-4F89-9CE5-D0B91105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AE513-9B90-4254-A28F-2AC01E84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6E5E-551C-479F-8BD2-B9B8603620C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0779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07E4-B888-4E59-9F75-DB80A4B6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D96F-2033-44B6-BDC8-C8F1F1F8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166A0-D33C-40C1-9323-25B38B826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8054B-3AA1-43EC-883F-A5F9247E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5188-3F54-4AC1-87EE-6DDFA407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80FB3-7F8A-42BC-9273-D94BB36C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3179-9773-48ED-BFE5-468A0851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16573-1E15-4590-8137-1EDDD07EE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72DF9-4E0D-46EF-BE5E-7C38623CE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C21D-6420-4E90-9AE3-CCB2DA4C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F04BB-A133-4124-99F3-1E381566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350C7-9395-460D-8EC0-514530A5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2FEA-B1F4-4B2F-98B5-7B6E799A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C0E5A-595B-4457-8B27-93271005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155D-A5F0-46A9-B2D1-9D0003C3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F17B-977F-49CF-A0F7-BC0820D2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2129A-F00E-48E9-9FCE-59BE7C05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3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3F765-E942-44EF-9274-E176CA380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9EBD9-F125-4C99-932C-824BA5F5E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BB09-7F92-416B-A677-EF20012A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DCEC1-BFD2-4EBC-967F-752A3243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A9A0-C90C-45CC-8367-084D4494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8CA3B-94F9-4F20-A89B-9516FCA2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059CF-651C-4AEB-9B85-C3961AE0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7195-8D52-4B3B-AD2B-E0F3153B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3759-BEF7-4FE8-9CCB-DB2038A2012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34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DF60B7-F9D7-41ED-BD1D-BF1B2FBC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5E908-8436-4010-8FA1-A2D1FB44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8D6C3-5451-46D4-A3CE-34A00AC5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3C70-BE62-408A-A63C-630069B690F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303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DDCD26-4AF6-4DFD-81DA-C11B750D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36F32F-4395-435E-8753-7FE6856C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E284CF-65EB-4A4F-A73F-30F28ACC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0A07-988F-4E52-B8DB-F953F0F626D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3250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912B0D-B220-4985-80AB-D689B883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CC0631-6C5E-4178-BF03-CABAC515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3C467-6C03-4CE5-988A-1C91E553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46C2-6765-4C92-A48A-91D6010986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693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AF6FFD-B010-4609-B265-4E183201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6670A3-BFED-469A-8BE5-53FFA23C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FBE4AC-82D5-496B-B1F3-C62A50AB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9230-51E3-4389-AE64-86F3F9F1F17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596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1B73-BB93-4CD9-A5DC-59AC09FC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A27CEA-9CB6-4E3E-9630-9A62048B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468B2C-1C90-438F-9085-4230469B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175A-4911-472A-B8F0-C9046676BDE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109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1909A-A1E2-4E39-A255-37511DA8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A55F4-F52F-43BD-A138-D8043DFB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214A42-CD7E-4F2C-8595-FC641295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22C2-C8B3-458A-8509-0EE161042B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0912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5B3D7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7AA055-60B1-4A61-8D45-B27822D162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FCC674-CB7B-4749-9774-199893E333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6646C-B884-49DC-A450-B4FBB3ED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790E0-700C-4233-9BDA-55516177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59585-8181-4267-8438-80ACB25AA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8F035B-BAA3-4086-98F7-8E5CCC8D10D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9370D-DFAD-4004-8567-E31DA618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9F25-D7C5-488A-A757-07302180B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B063-9175-42F7-8412-712EFE3FD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C8DD-A9E0-4177-9F34-C5716D4FFFD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2AC7-ABAA-4B46-A3A1-E75B084E3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877F5-AF09-4C57-947D-994C020D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D64C-7601-4E88-AE09-5B5D763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s.ca/E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scs.ca/cyb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sk.ca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>
            <a:extLst>
              <a:ext uri="{FF2B5EF4-FFF2-40B4-BE49-F238E27FC236}">
                <a16:creationId xmlns:a16="http://schemas.microsoft.com/office/drawing/2014/main" id="{05B04BF8-AEF3-422D-A2BE-253180126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612"/>
            <a:ext cx="8229600" cy="2468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>
                <a:latin typeface="Arial Black" pitchFamily="34" charset="0"/>
              </a:rPr>
            </a:br>
            <a:r>
              <a:rPr lang="en-US" sz="4900" b="1">
                <a:latin typeface="Century Gothic" panose="020B0502020202020204" pitchFamily="34" charset="0"/>
              </a:rPr>
              <a:t>E.D. Feehan Catholic High School</a:t>
            </a:r>
            <a:br>
              <a:rPr lang="en-US" sz="490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>
                <a:latin typeface="Century Gothic" panose="020B0502020202020204" pitchFamily="34" charset="0"/>
              </a:rPr>
              <a:t>Course Selection</a:t>
            </a:r>
            <a:br>
              <a:rPr lang="en-US">
                <a:solidFill>
                  <a:schemeClr val="bg2"/>
                </a:solidFill>
                <a:latin typeface="TimelessTLig" pitchFamily="18" charset="0"/>
              </a:rPr>
            </a:br>
            <a:endParaRPr lang="en-CA">
              <a:solidFill>
                <a:schemeClr val="bg2"/>
              </a:solidFill>
              <a:latin typeface="TimelessTLig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5FFFF1-C9BB-4E42-A949-89E96D088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1603" y="2449944"/>
            <a:ext cx="3660793" cy="3992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E17F-D14E-A576-1F72-B8407E1F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Important: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2F11-A34E-5CBA-6847-7B2A35C5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/>
              <a:t>You must take at least one of the following Social Science classes:</a:t>
            </a:r>
          </a:p>
          <a:p>
            <a:pPr marL="0" indent="0" algn="ctr">
              <a:buNone/>
            </a:pPr>
            <a:endParaRPr lang="en-CA" b="1"/>
          </a:p>
          <a:p>
            <a:pPr marL="0" indent="0" algn="ctr">
              <a:buNone/>
            </a:pPr>
            <a:r>
              <a:rPr lang="en-CA" b="1"/>
              <a:t>History 20</a:t>
            </a:r>
          </a:p>
          <a:p>
            <a:pPr marL="0" indent="0" algn="ctr">
              <a:buNone/>
            </a:pPr>
            <a:r>
              <a:rPr lang="en-CA" b="1"/>
              <a:t>Indigenous Studies 20</a:t>
            </a:r>
          </a:p>
          <a:p>
            <a:pPr marL="0" indent="0" algn="ctr">
              <a:buNone/>
            </a:pPr>
            <a:r>
              <a:rPr lang="en-CA" b="1"/>
              <a:t>Psychology 30</a:t>
            </a:r>
          </a:p>
        </p:txBody>
      </p:sp>
    </p:spTree>
    <p:extLst>
      <p:ext uri="{BB962C8B-B14F-4D97-AF65-F5344CB8AC3E}">
        <p14:creationId xmlns:p14="http://schemas.microsoft.com/office/powerpoint/2010/main" val="391202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A1502-56C0-4128-B6AB-A0E36BF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048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Black"/>
              </a:rPr>
              <a:t>Graduation Requirements for Students </a:t>
            </a:r>
            <a:br>
              <a:rPr lang="en-US" altLang="en-US" sz="1800">
                <a:latin typeface="Arial Black"/>
              </a:rPr>
            </a:br>
            <a:r>
              <a:rPr lang="en-US" altLang="en-US" sz="1800">
                <a:latin typeface="Arial Black"/>
              </a:rPr>
              <a:t>Entering Gr. 12 in Sep 2025</a:t>
            </a:r>
            <a:br>
              <a:rPr lang="en-US" altLang="en-US" sz="2400" u="sng">
                <a:solidFill>
                  <a:srgbClr val="0070C0"/>
                </a:solidFill>
                <a:latin typeface="Arial Black"/>
              </a:rPr>
            </a:br>
            <a:r>
              <a:rPr lang="en-US" altLang="en-US" sz="1600" i="1">
                <a:solidFill>
                  <a:srgbClr val="FFFF00"/>
                </a:solidFill>
                <a:latin typeface="Arial Black"/>
              </a:rPr>
              <a:t>(Yellow = Electives)</a:t>
            </a:r>
          </a:p>
        </p:txBody>
      </p:sp>
      <p:graphicFrame>
        <p:nvGraphicFramePr>
          <p:cNvPr id="22584" name="Group 56">
            <a:extLst>
              <a:ext uri="{FF2B5EF4-FFF2-40B4-BE49-F238E27FC236}">
                <a16:creationId xmlns:a16="http://schemas.microsoft.com/office/drawing/2014/main" id="{65E8075E-D2C6-4760-AC33-7256CFFCA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54328"/>
              </p:ext>
            </p:extLst>
          </p:nvPr>
        </p:nvGraphicFramePr>
        <p:xfrm>
          <a:off x="228600" y="988292"/>
          <a:ext cx="8686800" cy="551294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Science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77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Indigenous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Math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30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378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Math: MWA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MFP 10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At least one of: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Psychology 30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</a:pPr>
                      <a:endParaRPr kumimoji="0" lang="en-US"/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Science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Wellness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D778C-DBFC-3CD5-D2C7-AFDDB5E2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58009"/>
            <a:ext cx="7772400" cy="4541982"/>
          </a:xfrm>
        </p:spPr>
        <p:txBody>
          <a:bodyPr/>
          <a:lstStyle/>
          <a:p>
            <a:pPr algn="ctr"/>
            <a:r>
              <a:rPr lang="en-CA" sz="8000" b="1">
                <a:solidFill>
                  <a:schemeClr val="tx1"/>
                </a:solidFill>
              </a:rPr>
              <a:t>Required Courses </a:t>
            </a:r>
          </a:p>
          <a:p>
            <a:pPr algn="ctr"/>
            <a:r>
              <a:rPr lang="en-CA" sz="6600" b="1">
                <a:solidFill>
                  <a:schemeClr val="tx1"/>
                </a:solidFill>
              </a:rPr>
              <a:t>for students entering Gr. 10 and 11</a:t>
            </a:r>
          </a:p>
          <a:p>
            <a:pPr algn="ctr"/>
            <a:r>
              <a:rPr lang="en-CA" sz="5400" b="1">
                <a:solidFill>
                  <a:schemeClr val="tx1"/>
                </a:solidFill>
              </a:rPr>
              <a:t>(September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8425A-CEB4-8AE4-11E4-A54506DE06B0}"/>
              </a:ext>
            </a:extLst>
          </p:cNvPr>
          <p:cNvSpPr txBox="1"/>
          <p:nvPr/>
        </p:nvSpPr>
        <p:spPr>
          <a:xfrm>
            <a:off x="2737234" y="213360"/>
            <a:ext cx="366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SK New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0360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2F4D0B0-0C46-4965-B18E-6D027A6C0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448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>
                <a:latin typeface="+mn-lt"/>
              </a:rPr>
              <a:t>Required Courses at the 10 Level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C7D680-7CF4-49CC-A224-43B113C2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9127"/>
            <a:ext cx="9144000" cy="568267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Catholic Studies 10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u="sng">
                <a:latin typeface="Arial Black" panose="020B0A04020102020204" pitchFamily="34" charset="0"/>
              </a:rPr>
              <a:t>One</a:t>
            </a:r>
            <a:r>
              <a:rPr lang="en-US" altLang="en-US" sz="2400">
                <a:latin typeface="Arial Black" panose="020B0A04020102020204" pitchFamily="34" charset="0"/>
              </a:rPr>
              <a:t> English 10 class (ELA A10 or B10)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200">
                <a:latin typeface="Arial Black" panose="020B0A04020102020204" pitchFamily="34" charset="0"/>
              </a:rPr>
              <a:t>History 10 </a:t>
            </a:r>
            <a:r>
              <a:rPr lang="en-US" altLang="en-US" sz="2200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2200">
                <a:latin typeface="Arial Black" panose="020B0A04020102020204" pitchFamily="34" charset="0"/>
              </a:rPr>
              <a:t> Indigenous Studies 10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Science 10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Wellness 10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Financial Literacy 10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Math: Foundations &amp; Pre-Calculus 10 </a:t>
            </a:r>
            <a:r>
              <a:rPr lang="en-US" altLang="en-US" sz="2400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>
                <a:latin typeface="Arial Black" panose="020B0A04020102020204" pitchFamily="34" charset="0"/>
              </a:rPr>
              <a:t>    Math: Workplace &amp; Apprenticeship 10</a:t>
            </a:r>
            <a:endParaRPr lang="en-US" altLang="en-US" sz="1200"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i="1">
                <a:solidFill>
                  <a:srgbClr val="0070C0"/>
                </a:solidFill>
                <a:latin typeface="Arial Black" panose="020B0A04020102020204" pitchFamily="34" charset="0"/>
              </a:rPr>
              <a:t>*Note: Modified options are available for most required classes.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07477"/>
      </p:ext>
    </p:extLst>
  </p:cSld>
  <p:clrMapOvr>
    <a:masterClrMapping/>
  </p:clrMapOvr>
  <p:transition advTm="1592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5169874-6723-404D-8DBA-C4F38E1C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latin typeface="+mn-lt"/>
              </a:rPr>
              <a:t>Required Courses at the 20 Level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35EEB5-7873-4FF2-B384-F129E740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56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>
                <a:latin typeface="Arial Black"/>
              </a:rPr>
              <a:t>Catholic Studies 20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>
                <a:latin typeface="Arial Black"/>
              </a:rPr>
              <a:t>English 20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>
                <a:latin typeface="Arial Black"/>
              </a:rPr>
              <a:t>A minimum of one 20 level Math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>
                <a:latin typeface="Arial Black"/>
              </a:rPr>
              <a:t>A minimum of one 20 level Science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 Black"/>
              </a:rPr>
              <a:t>A 20-level Social Science (HIS/IST20) is no longer required, but can be taken as an elective.</a:t>
            </a:r>
            <a:endParaRPr lang="en-US" altLang="en-US" sz="2600">
              <a:solidFill>
                <a:srgbClr val="FF0000"/>
              </a:solidFill>
              <a:latin typeface="Arial Black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000" i="1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i="1">
                <a:solidFill>
                  <a:srgbClr val="0070C0"/>
                </a:solidFill>
                <a:latin typeface="Arial Black"/>
              </a:rPr>
              <a:t>*Note: Modified options are available for most required classes.</a:t>
            </a:r>
            <a:endParaRPr lang="en-US" altLang="en-US" sz="2400" i="1">
              <a:solidFill>
                <a:srgbClr val="0070C0"/>
              </a:solidFill>
              <a:latin typeface="Arial Black"/>
            </a:endParaRP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2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23CD2D-F69E-4920-BFB6-BE451639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latin typeface="+mn-lt"/>
              </a:rPr>
              <a:t>Required Courses at the 30 Level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AAB091-DA58-41F2-98C6-BEF92F78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Catholic Studies 30</a:t>
            </a:r>
          </a:p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English 30 </a:t>
            </a:r>
          </a:p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History 30 </a:t>
            </a:r>
            <a:r>
              <a:rPr lang="en-US" altLang="en-US" sz="2800" i="1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2800" i="1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>
                <a:latin typeface="Arial Black" panose="020B0A04020102020204" pitchFamily="34" charset="0"/>
              </a:rPr>
              <a:t>Indigenous Studies 30</a:t>
            </a:r>
          </a:p>
          <a:p>
            <a:pPr marL="0" indent="0" eaLnBrk="1" hangingPunct="1">
              <a:buNone/>
            </a:pPr>
            <a:endParaRPr lang="en-US" altLang="en-US" sz="2400" i="1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*Note: Modified options are available</a:t>
            </a:r>
          </a:p>
          <a:p>
            <a:pPr marL="0" indent="0" eaLnBrk="1" hangingPunct="1">
              <a:buNone/>
            </a:pPr>
            <a:endParaRPr lang="en-US" altLang="en-US" sz="2400" i="1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i="1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>
                <a:latin typeface="Arial Black" panose="020B0A04020102020204" pitchFamily="34" charset="0"/>
              </a:rPr>
              <a:t>You need a </a:t>
            </a:r>
            <a:r>
              <a:rPr lang="en-US" altLang="en-US" sz="2400">
                <a:solidFill>
                  <a:srgbClr val="FF0000"/>
                </a:solidFill>
                <a:latin typeface="Arial Black" panose="020B0A04020102020204" pitchFamily="34" charset="0"/>
              </a:rPr>
              <a:t>minimum of </a:t>
            </a:r>
            <a:r>
              <a:rPr lang="en-US" altLang="en-US" sz="2400" u="sng">
                <a:solidFill>
                  <a:srgbClr val="FF0000"/>
                </a:solidFill>
                <a:latin typeface="Arial Black" panose="020B0A04020102020204" pitchFamily="34" charset="0"/>
              </a:rPr>
              <a:t>24 credits</a:t>
            </a:r>
            <a:r>
              <a:rPr lang="en-US" altLang="en-US" sz="240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>
                <a:latin typeface="Arial Black" panose="020B0A04020102020204" pitchFamily="34" charset="0"/>
              </a:rPr>
              <a:t>in order to graduate, 5 of which must be at the 30-level.</a:t>
            </a:r>
          </a:p>
          <a:p>
            <a:pPr marL="0" indent="0" eaLnBrk="1" hangingPunct="1">
              <a:buNone/>
            </a:pPr>
            <a:endParaRPr lang="en-US" altLang="en-US" sz="2400">
              <a:latin typeface="Arial Black" panose="020B0A040201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>
                <a:latin typeface="Arial Black" panose="020B0A04020102020204" pitchFamily="34" charset="0"/>
              </a:rPr>
              <a:t>Ministry requirements are listed on the back page of your registration package</a:t>
            </a:r>
          </a:p>
          <a:p>
            <a:pPr eaLnBrk="1" hangingPunct="1"/>
            <a:endParaRPr lang="en-US" altLang="en-US" sz="280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sz="28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9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A1502-56C0-4128-B6AB-A0E36BF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8528"/>
            <a:ext cx="8765540" cy="99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Black"/>
              </a:rPr>
              <a:t>Graduation Requirements for Students </a:t>
            </a:r>
            <a:br>
              <a:rPr lang="en-US" altLang="en-US" sz="1800">
                <a:latin typeface="Arial Black"/>
              </a:rPr>
            </a:br>
            <a:r>
              <a:rPr lang="en-US" altLang="en-US" sz="1800">
                <a:latin typeface="Arial Black"/>
              </a:rPr>
              <a:t>Entering Gr. 10 or 11 in Sep 2025</a:t>
            </a:r>
            <a:br>
              <a:rPr lang="en-US" altLang="en-US" sz="2400" u="sng">
                <a:solidFill>
                  <a:srgbClr val="0070C0"/>
                </a:solidFill>
                <a:latin typeface="Arial Black"/>
              </a:rPr>
            </a:br>
            <a:r>
              <a:rPr lang="en-US" altLang="en-US" sz="1600" i="1">
                <a:solidFill>
                  <a:srgbClr val="FFFF00"/>
                </a:solidFill>
                <a:latin typeface="Arial Black"/>
              </a:rPr>
              <a:t>(Yellow = Electives)</a:t>
            </a:r>
          </a:p>
        </p:txBody>
      </p:sp>
      <p:graphicFrame>
        <p:nvGraphicFramePr>
          <p:cNvPr id="22584" name="Group 56">
            <a:extLst>
              <a:ext uri="{FF2B5EF4-FFF2-40B4-BE49-F238E27FC236}">
                <a16:creationId xmlns:a16="http://schemas.microsoft.com/office/drawing/2014/main" id="{65E8075E-D2C6-4760-AC33-7256CFFCA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25711"/>
              </p:ext>
            </p:extLst>
          </p:nvPr>
        </p:nvGraphicFramePr>
        <p:xfrm>
          <a:off x="228600" y="988292"/>
          <a:ext cx="8765540" cy="559770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Science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Science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30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77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Math: MWA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MFP 10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Math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378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Indigenous Studies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/>
                      </a:pPr>
                      <a:r>
                        <a:rPr kumimoji="0" lang="en-US"/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Wellness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Financial Literacy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05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CA0D-42A1-4193-BE75-51CA7ACE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41437"/>
          </a:xfrm>
        </p:spPr>
        <p:txBody>
          <a:bodyPr/>
          <a:lstStyle/>
          <a:p>
            <a:r>
              <a:rPr lang="en-CA" b="1"/>
              <a:t>Grade 10 Math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FA3F6-BCBA-410E-AE42-5AF8781A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52054"/>
            <a:ext cx="8458200" cy="5770418"/>
          </a:xfrm>
        </p:spPr>
        <p:txBody>
          <a:bodyPr/>
          <a:lstStyle/>
          <a:p>
            <a:pPr marL="0" indent="0">
              <a:buNone/>
            </a:pPr>
            <a:r>
              <a:rPr lang="en-CA" sz="2800"/>
              <a:t>You need to take at least </a:t>
            </a:r>
            <a:r>
              <a:rPr lang="en-CA" sz="2800" b="1" u="sng"/>
              <a:t>one</a:t>
            </a:r>
            <a:r>
              <a:rPr lang="en-CA" sz="2800"/>
              <a:t> Grade 10 Math:</a:t>
            </a:r>
          </a:p>
          <a:p>
            <a:pPr marL="0" indent="0">
              <a:buNone/>
            </a:pPr>
            <a:endParaRPr lang="en-CA"/>
          </a:p>
          <a:p>
            <a:r>
              <a:rPr lang="en-CA" b="1"/>
              <a:t>Math: Workplace &amp; Apprenticeship 10</a:t>
            </a:r>
          </a:p>
          <a:p>
            <a:endParaRPr lang="en-CA" sz="1800" b="1"/>
          </a:p>
          <a:p>
            <a:r>
              <a:rPr lang="en-CA" b="1"/>
              <a:t>Math: Workplace &amp; Apprenticeship 10C</a:t>
            </a:r>
            <a:r>
              <a:rPr lang="en-CA" b="1">
                <a:solidFill>
                  <a:srgbClr val="0070C0"/>
                </a:solidFill>
              </a:rPr>
              <a:t>       (</a:t>
            </a:r>
            <a:r>
              <a:rPr lang="en-CA" b="1" i="1">
                <a:solidFill>
                  <a:srgbClr val="0070C0"/>
                </a:solidFill>
              </a:rPr>
              <a:t>co-taught option</a:t>
            </a:r>
            <a:r>
              <a:rPr lang="en-CA" b="1">
                <a:solidFill>
                  <a:srgbClr val="0070C0"/>
                </a:solidFill>
              </a:rPr>
              <a:t>)</a:t>
            </a:r>
            <a:endParaRPr lang="en-CA" sz="2000" i="1">
              <a:solidFill>
                <a:srgbClr val="0070C0"/>
              </a:solidFill>
            </a:endParaRPr>
          </a:p>
          <a:p>
            <a:pPr marL="268288" indent="0">
              <a:buNone/>
            </a:pPr>
            <a:endParaRPr lang="en-CA" sz="1800" i="1">
              <a:solidFill>
                <a:srgbClr val="0000FF"/>
              </a:solidFill>
            </a:endParaRPr>
          </a:p>
          <a:p>
            <a:r>
              <a:rPr lang="en-CA" b="1"/>
              <a:t>Math: Foundations &amp; Pre-Calculus 10</a:t>
            </a:r>
          </a:p>
          <a:p>
            <a:endParaRPr lang="en-CA" sz="1800" b="1"/>
          </a:p>
          <a:p>
            <a:r>
              <a:rPr lang="en-CA" b="1"/>
              <a:t>Math 11 </a:t>
            </a:r>
            <a:r>
              <a:rPr lang="en-CA" b="1">
                <a:solidFill>
                  <a:srgbClr val="0070C0"/>
                </a:solidFill>
              </a:rPr>
              <a:t>(</a:t>
            </a:r>
            <a:r>
              <a:rPr lang="en-CA" b="1" i="1">
                <a:solidFill>
                  <a:srgbClr val="0070C0"/>
                </a:solidFill>
              </a:rPr>
              <a:t>modified</a:t>
            </a:r>
            <a:r>
              <a:rPr lang="en-CA" b="1">
                <a:solidFill>
                  <a:srgbClr val="0070C0"/>
                </a:solidFill>
              </a:rPr>
              <a:t>)</a:t>
            </a:r>
          </a:p>
          <a:p>
            <a:endParaRPr lang="en-CA" sz="1800" b="1"/>
          </a:p>
          <a:p>
            <a:pPr marL="0" indent="0">
              <a:buNone/>
            </a:pPr>
            <a:endParaRPr lang="en-CA" sz="2800" b="1" i="1"/>
          </a:p>
        </p:txBody>
      </p:sp>
    </p:spTree>
    <p:extLst>
      <p:ext uri="{BB962C8B-B14F-4D97-AF65-F5344CB8AC3E}">
        <p14:creationId xmlns:p14="http://schemas.microsoft.com/office/powerpoint/2010/main" val="424780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1008AF06-2110-4607-9ADB-F4B00E182C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690" r="5508" b="8896"/>
          <a:stretch/>
        </p:blipFill>
        <p:spPr bwMode="auto">
          <a:xfrm>
            <a:off x="124217" y="822960"/>
            <a:ext cx="8895566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42533C-F786-4452-BF50-2E03255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23" y="-353646"/>
            <a:ext cx="5513754" cy="2133600"/>
          </a:xfrm>
        </p:spPr>
        <p:txBody>
          <a:bodyPr/>
          <a:lstStyle/>
          <a:p>
            <a:pPr eaLnBrk="1" hangingPunct="1"/>
            <a:r>
              <a:rPr lang="en-CA" altLang="en-US" sz="3600" b="1">
                <a:solidFill>
                  <a:srgbClr val="FFC000"/>
                </a:solidFill>
                <a:latin typeface="Bookman Old Style"/>
              </a:rPr>
              <a:t>SCIENCE PATHWAYS</a:t>
            </a:r>
            <a:endParaRPr lang="en-CA" altLang="en-US" sz="3600" b="1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DFCF862-E6EC-163A-58F7-5C15EB54F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362075"/>
            <a:ext cx="8439150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92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8921C19-C29E-43E7-9999-8440110A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296"/>
          </a:xfrm>
          <a:solidFill>
            <a:srgbClr val="FFFF00"/>
          </a:solidFill>
          <a:ln w="57150"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CA" altLang="en-US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48D4F64-DAFA-4CDF-A732-943926C2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5598"/>
            <a:ext cx="8996795" cy="5435167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3600"/>
              <a:t>To learn about requirements to graduate, according to your grade level. </a:t>
            </a:r>
          </a:p>
          <a:p>
            <a:pPr marL="514350" indent="-514350">
              <a:buAutoNum type="arabicPeriod"/>
            </a:pPr>
            <a:r>
              <a:rPr lang="en-US" altLang="en-US" sz="3600"/>
              <a:t>To learn about courses offered at E.D. Feehan next year.</a:t>
            </a:r>
            <a:endParaRPr lang="en-US" altLang="en-US" sz="3600"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3600"/>
              <a:t>To plan for next year and select courses, both Required and Electives, that are needed to earn your graduation standing. </a:t>
            </a:r>
            <a:endParaRPr lang="en-US" altLang="en-US" sz="3600"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3600"/>
              <a:t>Continue to explore what you will do when you leave high school.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3C91-5E30-6EBA-8002-D872A0DE0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The next few slides are for every one</a:t>
            </a:r>
          </a:p>
        </p:txBody>
      </p:sp>
    </p:spTree>
    <p:extLst>
      <p:ext uri="{BB962C8B-B14F-4D97-AF65-F5344CB8AC3E}">
        <p14:creationId xmlns:p14="http://schemas.microsoft.com/office/powerpoint/2010/main" val="26072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AC46A0B-22C9-43D9-A778-D37AA7CB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4431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+mn-lt"/>
              </a:rPr>
              <a:t>Elective Offerings at </a:t>
            </a:r>
            <a:br>
              <a:rPr lang="en-US" altLang="en-US" b="1">
                <a:latin typeface="+mn-lt"/>
              </a:rPr>
            </a:br>
            <a:r>
              <a:rPr lang="en-US" altLang="en-US" b="1">
                <a:latin typeface="+mn-lt"/>
              </a:rPr>
              <a:t>E.D. Feehan High School</a:t>
            </a:r>
            <a:endParaRPr lang="en-CA" altLang="en-US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210E-B0A2-4A69-A749-B3E2DD95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>
              <a:latin typeface="Arial Black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/>
              <a:t>Elective classes are offered based on the number of students that sign up.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/>
              <a:t>Choose wisely! If enrolment for a class is too low, it will not be offered.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/>
              <a:t>Due to EDF scheduling - Requests to change timetables are not always possible.</a:t>
            </a:r>
          </a:p>
          <a:p>
            <a:pPr>
              <a:defRPr/>
            </a:pPr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EA9B0BB-43E3-4E20-A209-179E1345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133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>
                <a:latin typeface="Century Gothic" panose="020B0502020202020204" pitchFamily="34" charset="0"/>
              </a:rPr>
              <a:t>                    Electives</a:t>
            </a:r>
            <a:br>
              <a:rPr lang="en-US" altLang="en-US" b="1" u="sng">
                <a:latin typeface="Century Gothic" panose="020B0502020202020204" pitchFamily="34" charset="0"/>
              </a:rPr>
            </a:br>
            <a:r>
              <a:rPr lang="en-US" altLang="en-US" sz="3600" b="1" u="sng">
                <a:latin typeface="Century Gothic" panose="020B0502020202020204" pitchFamily="34" charset="0"/>
              </a:rPr>
              <a:t>Fine Arts</a:t>
            </a:r>
            <a:br>
              <a:rPr lang="en-US" altLang="en-US" sz="3600" b="1" u="sng">
                <a:latin typeface="Century Gothic" panose="020B0502020202020204" pitchFamily="34" charset="0"/>
              </a:rPr>
            </a:br>
            <a:br>
              <a:rPr lang="en-US" altLang="en-US" b="1" u="sng">
                <a:latin typeface="Arial Black" panose="020B0A04020102020204" pitchFamily="34" charset="0"/>
              </a:rPr>
            </a:br>
            <a:r>
              <a:rPr lang="en-US" altLang="en-US" sz="2700" b="1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Note: </a:t>
            </a:r>
            <a:r>
              <a:rPr lang="en-US" altLang="en-US" sz="2700" b="1">
                <a:solidFill>
                  <a:srgbClr val="0070C0"/>
                </a:solidFill>
                <a:latin typeface="Arial Black" panose="020B0A04020102020204" pitchFamily="34" charset="0"/>
              </a:rPr>
              <a:t>A Fine Art can be used in calculating a university entrance average and as a pre-req for some colleges</a:t>
            </a:r>
          </a:p>
        </p:txBody>
      </p:sp>
      <p:sp>
        <p:nvSpPr>
          <p:cNvPr id="19460" name="Content Placeholder 1">
            <a:extLst>
              <a:ext uri="{FF2B5EF4-FFF2-40B4-BE49-F238E27FC236}">
                <a16:creationId xmlns:a16="http://schemas.microsoft.com/office/drawing/2014/main" id="{C9708A14-454C-4687-BEE1-084FB145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2971800"/>
            <a:ext cx="8229600" cy="3230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Visual Arts 10, 20,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Band 10, 20,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Guitar 10, 20,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Rock Band (Music) 20, 30 </a:t>
            </a:r>
            <a:r>
              <a:rPr lang="en-US" altLang="en-US" sz="2400" i="1"/>
              <a:t>(Guitar 10 is pre-req)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Drama 10, 20,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Choral 10, 20, 30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Arts Education 10, 20, 30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B90273-843F-734D-63A1-7CBA244CA3C9}"/>
              </a:ext>
            </a:extLst>
          </p:cNvPr>
          <p:cNvSpPr/>
          <p:nvPr/>
        </p:nvSpPr>
        <p:spPr>
          <a:xfrm>
            <a:off x="6525491" y="5040745"/>
            <a:ext cx="2355273" cy="15886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/>
              <a:t>Note:</a:t>
            </a:r>
          </a:p>
          <a:p>
            <a:pPr algn="ctr"/>
            <a:r>
              <a:rPr lang="en-CA" sz="2400"/>
              <a:t>Certain classes have additional fees attached.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A3DB2C6-23B0-40C4-8BE0-A76756AD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320"/>
            <a:ext cx="8229600" cy="767080"/>
          </a:xfrm>
        </p:spPr>
        <p:txBody>
          <a:bodyPr/>
          <a:lstStyle/>
          <a:p>
            <a:pPr algn="l"/>
            <a:br>
              <a:rPr lang="en-US" altLang="en-US" sz="3600" b="1" u="sng">
                <a:latin typeface="Arial Black" panose="020B0A04020102020204" pitchFamily="34" charset="0"/>
              </a:rPr>
            </a:br>
            <a:r>
              <a:rPr lang="en-US" altLang="en-US" sz="3600" b="1" u="sng">
                <a:latin typeface="+mn-lt"/>
              </a:rPr>
              <a:t>Practical and Applied Arts</a:t>
            </a:r>
            <a:br>
              <a:rPr lang="en-US" altLang="en-US" sz="3600" u="sng">
                <a:latin typeface="+mn-lt"/>
              </a:rPr>
            </a:br>
            <a:br>
              <a:rPr lang="en-US" altLang="en-US" sz="3600" u="sng">
                <a:latin typeface="Arial Black" panose="020B0A04020102020204" pitchFamily="34" charset="0"/>
              </a:rPr>
            </a:br>
            <a:endParaRPr lang="en-US" altLang="en-US" sz="360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C1567A1-2F96-4DD5-96B3-89A8C27C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4" y="1295400"/>
            <a:ext cx="8968509" cy="5562600"/>
          </a:xfrm>
        </p:spPr>
        <p:txBody>
          <a:bodyPr/>
          <a:lstStyle/>
          <a:p>
            <a:pPr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000000"/>
                </a:solidFill>
              </a:rPr>
              <a:t>Construction &amp; Carpentry 10, Industrial Arts 20, 30 </a:t>
            </a:r>
            <a:r>
              <a:rPr lang="en-US" altLang="en-US" sz="2400" i="1">
                <a:solidFill>
                  <a:srgbClr val="0070C0"/>
                </a:solidFill>
              </a:rPr>
              <a:t>(in the Shop)</a:t>
            </a:r>
            <a:endParaRPr lang="en-US" altLang="en-US" sz="2400" i="1">
              <a:solidFill>
                <a:srgbClr val="0070C0"/>
              </a:solidFill>
              <a:cs typeface="Calibri"/>
            </a:endParaRPr>
          </a:p>
          <a:p>
            <a:pPr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000000"/>
                </a:solidFill>
              </a:rPr>
              <a:t>Welding 10, 20, 30</a:t>
            </a:r>
            <a:endParaRPr lang="en-US" altLang="en-US" sz="2400">
              <a:solidFill>
                <a:srgbClr val="000000"/>
              </a:solidFill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/>
              <a:t>Construction 20, 30 </a:t>
            </a:r>
            <a:r>
              <a:rPr lang="en-US" altLang="en-US" sz="2400" i="1">
                <a:solidFill>
                  <a:srgbClr val="0070C0"/>
                </a:solidFill>
              </a:rPr>
              <a:t>(House Build Sem 1)</a:t>
            </a:r>
            <a:endParaRPr lang="en-US" altLang="en-US" sz="2400" i="1">
              <a:solidFill>
                <a:srgbClr val="0070C0"/>
              </a:solidFill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/>
              <a:t>Interior Finishing 20, 30 </a:t>
            </a:r>
            <a:r>
              <a:rPr lang="en-US" altLang="en-US" sz="2400" i="1">
                <a:solidFill>
                  <a:srgbClr val="0070C0"/>
                </a:solidFill>
              </a:rPr>
              <a:t>(House Build Sem 2)</a:t>
            </a:r>
            <a:endParaRPr lang="en-US" altLang="en-US" sz="2400" i="1">
              <a:solidFill>
                <a:srgbClr val="0070C0"/>
              </a:solidFill>
              <a:cs typeface="Calibri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000000"/>
                </a:solidFill>
              </a:rPr>
              <a:t>Food Studies 10, 20, 30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000000"/>
                </a:solidFill>
              </a:rPr>
              <a:t>Clothing, Textiles &amp; Fashion 10, 20, 30</a:t>
            </a:r>
            <a:endParaRPr lang="en-US" altLang="en-US" sz="2400">
              <a:solidFill>
                <a:srgbClr val="000000"/>
              </a:solidFill>
              <a:cs typeface="Calibri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000000"/>
                </a:solidFill>
              </a:rPr>
              <a:t>Photography 10, 20, 30 </a:t>
            </a:r>
            <a:endParaRPr lang="en-US" altLang="en-US" sz="2400">
              <a:solidFill>
                <a:srgbClr val="000000"/>
              </a:solidFill>
              <a:cs typeface="Calibri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rgbClr val="000000"/>
                </a:solidFill>
              </a:rPr>
              <a:t>Graphic Arts 20, 30</a:t>
            </a:r>
            <a:endParaRPr lang="en-US" altLang="en-US" sz="2400">
              <a:solidFill>
                <a:srgbClr val="000000"/>
              </a:solidFill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CA" altLang="en-US" sz="2400"/>
              <a:t>Robotics &amp; Automation 10, 20, 30</a:t>
            </a:r>
            <a:endParaRPr lang="en-CA" alt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CA" altLang="en-US" sz="2400"/>
              <a:t>Financial Literacy 20, 30</a:t>
            </a:r>
            <a:endParaRPr lang="en-CA" alt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CA" altLang="en-US" sz="2200"/>
              <a:t>Theatre Arts 20, 30 </a:t>
            </a:r>
            <a:r>
              <a:rPr lang="en-CA" altLang="en-US" sz="2200" i="1">
                <a:solidFill>
                  <a:srgbClr val="0070C0"/>
                </a:solidFill>
              </a:rPr>
              <a:t>(please note, this is a PAA course- not a Fine Art)</a:t>
            </a:r>
            <a:endParaRPr lang="en-US" altLang="en-US" sz="2200" i="1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altLang="en-US" sz="240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altLang="en-US" sz="240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CC1068-9DA1-1F69-37EB-C89B3490566E}"/>
              </a:ext>
            </a:extLst>
          </p:cNvPr>
          <p:cNvSpPr/>
          <p:nvPr/>
        </p:nvSpPr>
        <p:spPr>
          <a:xfrm>
            <a:off x="6585527" y="4073235"/>
            <a:ext cx="2355273" cy="15886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/>
              <a:t>Note:</a:t>
            </a:r>
          </a:p>
          <a:p>
            <a:pPr algn="ctr"/>
            <a:r>
              <a:rPr lang="en-CA" sz="2400"/>
              <a:t>Certain classes have additional fees attached.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CA78BB9-C434-467D-8EC6-7E68940C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1"/>
            <a:ext cx="8229600" cy="858519"/>
          </a:xfrm>
        </p:spPr>
        <p:txBody>
          <a:bodyPr/>
          <a:lstStyle/>
          <a:p>
            <a:pPr algn="l" eaLnBrk="1" hangingPunct="1"/>
            <a:r>
              <a:rPr lang="en-US" altLang="en-US" sz="4000" b="1" u="sng">
                <a:latin typeface="+mn-lt"/>
              </a:rPr>
              <a:t>Other Electives</a:t>
            </a:r>
            <a:r>
              <a:rPr lang="en-US" altLang="en-US" sz="4000" b="1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8D554C4-98BD-407E-B369-D78F714C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35760"/>
            <a:ext cx="8900160" cy="499363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Career &amp; Work Exploration 10/20 </a:t>
            </a:r>
            <a:r>
              <a:rPr lang="en-US" altLang="en-US" sz="2400" u="sng"/>
              <a:t>and</a:t>
            </a:r>
            <a:r>
              <a:rPr lang="en-US" altLang="en-US" sz="2400"/>
              <a:t> A30/B30 </a:t>
            </a:r>
            <a:r>
              <a:rPr lang="en-US" altLang="en-US" sz="2400" i="1"/>
              <a:t>(2 credits, 2 periods)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cs typeface="Calibri"/>
              </a:rPr>
              <a:t>Creative Writing 20 </a:t>
            </a:r>
            <a:endParaRPr lang="en-US" altLang="en-US" sz="240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Cree 10, 20, 30</a:t>
            </a:r>
            <a:endParaRPr lang="en-US" alt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Entrepreneurship 20, 30</a:t>
            </a:r>
            <a:endParaRPr lang="en-US" alt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Physical Education 20, 30</a:t>
            </a:r>
            <a:endParaRPr lang="en-US" alt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Psychology 30</a:t>
            </a:r>
            <a:endParaRPr lang="en-US" altLang="en-US" sz="2400"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CAE9A0-3D00-B124-CC18-ADB9A883044B}"/>
              </a:ext>
            </a:extLst>
          </p:cNvPr>
          <p:cNvSpPr/>
          <p:nvPr/>
        </p:nvSpPr>
        <p:spPr>
          <a:xfrm>
            <a:off x="6331527" y="4775661"/>
            <a:ext cx="2355273" cy="15794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/>
              <a:t>Note:</a:t>
            </a:r>
          </a:p>
          <a:p>
            <a:pPr algn="ctr"/>
            <a:r>
              <a:rPr lang="en-CA" sz="2400"/>
              <a:t>Certain classes have additional fees attached.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1A10C51-6886-4CFA-A022-A7F426F0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+mn-lt"/>
              </a:rPr>
              <a:t>Please note:</a:t>
            </a:r>
            <a:r>
              <a:rPr lang="en-US" altLang="en-US" b="1">
                <a:solidFill>
                  <a:srgbClr val="FFCC00"/>
                </a:solidFill>
                <a:latin typeface="+mn-lt"/>
              </a:rPr>
              <a:t> </a:t>
            </a:r>
            <a:br>
              <a:rPr lang="en-US" altLang="en-US" sz="4000" u="sng">
                <a:latin typeface="Arial Black" panose="020B0A04020102020204" pitchFamily="34" charset="0"/>
              </a:rPr>
            </a:br>
            <a:endParaRPr lang="en-US" altLang="en-US" sz="4000" u="sng">
              <a:latin typeface="Arial Black" panose="020B0A040201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C33DDF9-6909-476C-B799-DCC5B749B8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u="sng"/>
              <a:t>Career and Work Exploration </a:t>
            </a:r>
            <a:r>
              <a:rPr lang="en-US" altLang="en-US" sz="2400"/>
              <a:t>(10 &amp; 20 </a:t>
            </a:r>
            <a:r>
              <a:rPr lang="en-US" altLang="en-US" sz="2400" b="1" u="sng"/>
              <a:t>or</a:t>
            </a:r>
            <a:r>
              <a:rPr lang="en-US" altLang="en-US" sz="2400" b="1"/>
              <a:t> </a:t>
            </a:r>
            <a:r>
              <a:rPr lang="en-US" altLang="en-US" sz="2400"/>
              <a:t>A30 &amp; B30)</a:t>
            </a:r>
            <a:endParaRPr lang="en-US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Must be 16 years of age</a:t>
            </a:r>
            <a:endParaRPr 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Your own transportation is required</a:t>
            </a:r>
            <a:endParaRPr 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Is a </a:t>
            </a:r>
            <a:r>
              <a:rPr lang="en-US" sz="2400" i="1">
                <a:solidFill>
                  <a:srgbClr val="0070C0"/>
                </a:solidFill>
              </a:rPr>
              <a:t>two-credit class </a:t>
            </a:r>
            <a:r>
              <a:rPr lang="en-US" sz="2400"/>
              <a:t>which takes two periods in one semester</a:t>
            </a:r>
            <a:endParaRPr lang="en-US" sz="2400">
              <a:cs typeface="Calibri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2400"/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400" b="1" u="sng"/>
              <a:t>Construction Program 20, 30 and Interior Finishing 20, 30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400">
                <a:solidFill>
                  <a:srgbClr val="0070C0"/>
                </a:solidFill>
              </a:rPr>
              <a:t>(building of the house)</a:t>
            </a:r>
            <a:endParaRPr lang="en-US" sz="2400">
              <a:solidFill>
                <a:srgbClr val="0070C0"/>
              </a:solidFill>
              <a:cs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Is a </a:t>
            </a:r>
            <a:r>
              <a:rPr lang="en-US" sz="2400" i="1">
                <a:solidFill>
                  <a:srgbClr val="0070C0"/>
                </a:solidFill>
              </a:rPr>
              <a:t>two-credit</a:t>
            </a:r>
            <a:r>
              <a:rPr lang="en-US" sz="2400" i="1"/>
              <a:t> </a:t>
            </a:r>
            <a:r>
              <a:rPr lang="en-US" sz="2400" i="1">
                <a:solidFill>
                  <a:srgbClr val="0070C0"/>
                </a:solidFill>
              </a:rPr>
              <a:t>class </a:t>
            </a:r>
            <a:r>
              <a:rPr lang="en-US" sz="2400"/>
              <a:t>which takes two periods in one semester</a:t>
            </a:r>
            <a:endParaRPr lang="en-US" sz="2400">
              <a:cs typeface="Calibri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Must have Construction &amp; Carpentry 10 prerequisite</a:t>
            </a:r>
            <a:endParaRPr lang="en-US" sz="2400">
              <a:cs typeface="Calibri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Includes participation in Saskatchewan Youth Apprenticeship (SYA) </a:t>
            </a:r>
            <a:endParaRPr lang="en-US" sz="2400">
              <a:cs typeface="Calibri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/>
              <a:t>Possible Saskatchewan Youth Internship opportunities</a:t>
            </a:r>
            <a:endParaRPr lang="en-US" sz="2400">
              <a:cs typeface="Calibri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400"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400">
              <a:latin typeface="Arial Black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EF82F7B-C7B0-4AEB-A0A7-A5C1882E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8262"/>
            <a:ext cx="8305800" cy="877277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/>
              </a:rPr>
              <a:t>		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 b="1">
                <a:latin typeface="Arial Black"/>
              </a:rPr>
              <a:t>  </a:t>
            </a:r>
            <a:r>
              <a:rPr lang="en-US" altLang="en-US" sz="3200" b="1" u="sng">
                <a:latin typeface="+mn-lt"/>
              </a:rPr>
              <a:t>Learning Assistance Tutorial</a:t>
            </a:r>
            <a:br>
              <a:rPr lang="en-US" altLang="en-US" sz="3200" u="sng">
                <a:latin typeface="+mn-lt"/>
              </a:rPr>
            </a:br>
            <a:endParaRPr lang="en-US" altLang="en-US" sz="3200" u="sng">
              <a:latin typeface="+mn-lt"/>
              <a:cs typeface="Calibri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B7CC5E5-33EC-4A59-B728-BECE43C1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9" y="914400"/>
            <a:ext cx="8733692" cy="579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400"/>
              <a:t>	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CA" altLang="en-US" sz="2400"/>
              <a:t>Learning Assistance tutorial is a </a:t>
            </a:r>
            <a:r>
              <a:rPr lang="en-CA" altLang="en-US" sz="2400" i="1">
                <a:solidFill>
                  <a:srgbClr val="0000FF"/>
                </a:solidFill>
              </a:rPr>
              <a:t>non-credit class </a:t>
            </a:r>
            <a:r>
              <a:rPr lang="en-CA" altLang="en-US" sz="2400"/>
              <a:t>that supports academic success. </a:t>
            </a:r>
            <a:endParaRPr lang="en-CA" altLang="en-US" sz="2400">
              <a:cs typeface="Calibri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CA" altLang="en-US" sz="2400">
              <a:cs typeface="Calibri"/>
            </a:endParaRPr>
          </a:p>
          <a:p>
            <a:pPr marL="0" indent="0" eaLnBrk="1" hangingPunct="1">
              <a:buNone/>
            </a:pPr>
            <a:endParaRPr lang="en-CA" altLang="en-US" sz="2400">
              <a:cs typeface="Calibri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CA" altLang="en-US" sz="2400">
              <a:cs typeface="Calibri"/>
            </a:endParaRPr>
          </a:p>
          <a:p>
            <a:pPr marL="0" indent="0" eaLnBrk="1" hangingPunct="1"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If you have questions about Learning Assistance, please talk to Mrs. McAllister, Mr. </a:t>
            </a:r>
            <a:r>
              <a:rPr lang="en-US" altLang="en-US" sz="2400" err="1"/>
              <a:t>Pawluk</a:t>
            </a:r>
            <a:r>
              <a:rPr lang="en-US" altLang="en-US" sz="2400"/>
              <a:t>, a school counsellor or administrator</a:t>
            </a:r>
            <a:endParaRPr lang="en-US" altLang="en-US" sz="2400">
              <a:cs typeface="Calibri"/>
            </a:endParaRPr>
          </a:p>
          <a:p>
            <a:pPr marL="0" indent="0" eaLnBrk="1" hangingPunct="1">
              <a:buNone/>
            </a:pPr>
            <a:r>
              <a:rPr lang="en-US" altLang="en-US" sz="2400"/>
              <a:t>     </a:t>
            </a:r>
            <a:endParaRPr lang="en-US" altLang="en-US" sz="280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7E783-AE6F-9C2D-8205-55D25C3E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805"/>
            <a:ext cx="9144000" cy="4082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800482-61E3-4B34-B6E3-CF076522CA94}"/>
              </a:ext>
            </a:extLst>
          </p:cNvPr>
          <p:cNvSpPr txBox="1"/>
          <p:nvPr/>
        </p:nvSpPr>
        <p:spPr>
          <a:xfrm>
            <a:off x="228600" y="219075"/>
            <a:ext cx="8686800" cy="70480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en-US" sz="3200" i="0" u="sng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EAL Tutorial</a:t>
            </a:r>
            <a:endParaRPr lang="en-US"/>
          </a:p>
          <a:p>
            <a:pPr algn="l" rtl="0" fontAlgn="base"/>
            <a:endParaRPr lang="en-US" b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EAL courses can be found on the back of your Course Selection Card.</a:t>
            </a:r>
          </a:p>
          <a:p>
            <a:pPr marL="457200" indent="-457200" algn="l" rtl="0" fontAlgn="base">
              <a:buFont typeface="Wingdings" panose="05000000000000000000" pitchFamily="2" charset="2"/>
              <a:buChar char="Ø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EAL tutorial is a </a:t>
            </a:r>
            <a:r>
              <a:rPr lang="en-US" b="0" i="1" u="none" strike="noStrike">
                <a:solidFill>
                  <a:srgbClr val="0000FF"/>
                </a:solidFill>
                <a:effectLst/>
                <a:latin typeface="Calibri"/>
                <a:cs typeface="Arial"/>
              </a:rPr>
              <a:t>non-credit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 class that supports academic success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​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b="0" i="0">
              <a:solidFill>
                <a:srgbClr val="000000"/>
              </a:solidFill>
              <a:effectLst/>
              <a:latin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b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b="0">
              <a:solidFill>
                <a:srgbClr val="000000"/>
              </a:solidFill>
              <a:latin typeface="Calibri"/>
            </a:endParaRPr>
          </a:p>
          <a:p>
            <a:endParaRPr lang="en-US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0">
              <a:solidFill>
                <a:srgbClr val="000000"/>
              </a:solidFill>
              <a:latin typeface="Calibri"/>
              <a:cs typeface="Arial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If you are currently connected to EAL classes, you will be discussing this option with Ms. </a:t>
            </a:r>
            <a:r>
              <a:rPr lang="en-US" b="0" err="1">
                <a:solidFill>
                  <a:srgbClr val="000000"/>
                </a:solidFill>
                <a:latin typeface="Calibri"/>
                <a:cs typeface="Arial"/>
              </a:rPr>
              <a:t>Nakutnyy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Arial"/>
              </a:rPr>
              <a:t> and Ms. Cassidy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​</a:t>
            </a:r>
            <a:endParaRPr lang="en-US"/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B7F0A-AD0F-3B61-22F0-61FCAD1D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0" y="3042920"/>
            <a:ext cx="9019300" cy="19100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A61531E-FF01-3E47-DAB5-45EF2AE87772}"/>
              </a:ext>
            </a:extLst>
          </p:cNvPr>
          <p:cNvSpPr/>
          <p:nvPr/>
        </p:nvSpPr>
        <p:spPr>
          <a:xfrm>
            <a:off x="7245985" y="2351405"/>
            <a:ext cx="914400" cy="990600"/>
          </a:xfrm>
          <a:prstGeom prst="downArrow">
            <a:avLst>
              <a:gd name="adj1" fmla="val 25806"/>
              <a:gd name="adj2" fmla="val 479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62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7B8A9-445E-C702-240A-CA864ECAC9C9}"/>
              </a:ext>
            </a:extLst>
          </p:cNvPr>
          <p:cNvSpPr txBox="1"/>
          <p:nvPr/>
        </p:nvSpPr>
        <p:spPr>
          <a:xfrm>
            <a:off x="380997" y="239346"/>
            <a:ext cx="8301894" cy="6617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>
                <a:solidFill>
                  <a:schemeClr val="tx1"/>
                </a:solidFill>
                <a:latin typeface="Calibri"/>
                <a:cs typeface="Arial"/>
              </a:rPr>
              <a:t>EAL Program</a:t>
            </a:r>
          </a:p>
          <a:p>
            <a:r>
              <a:rPr lang="en-US" sz="2400" b="0">
                <a:solidFill>
                  <a:schemeClr val="tx1"/>
                </a:solidFill>
                <a:latin typeface="Calibri"/>
                <a:cs typeface="Arial"/>
              </a:rPr>
              <a:t>Sheltered English is a required regular course that provides additional support for students in the EAL program</a:t>
            </a:r>
          </a:p>
          <a:p>
            <a:pPr algn="ctr"/>
            <a:endParaRPr lang="en-US">
              <a:solidFill>
                <a:schemeClr val="tx1"/>
              </a:solidFill>
              <a:latin typeface="Calibri"/>
            </a:endParaRPr>
          </a:p>
          <a:p>
            <a:pPr algn="ctr"/>
            <a:endParaRPr lang="en-US">
              <a:solidFill>
                <a:schemeClr val="tx1"/>
              </a:solidFill>
              <a:latin typeface="Calibri"/>
            </a:endParaRPr>
          </a:p>
          <a:p>
            <a:pPr algn="ctr"/>
            <a:endParaRPr lang="en-US">
              <a:solidFill>
                <a:schemeClr val="tx1"/>
              </a:solidFill>
              <a:latin typeface="Calibri"/>
            </a:endParaRPr>
          </a:p>
          <a:p>
            <a:r>
              <a:rPr lang="en-US" sz="2400" b="0">
                <a:solidFill>
                  <a:schemeClr val="tx1"/>
                </a:solidFill>
                <a:latin typeface="Calibri"/>
                <a:cs typeface="Arial"/>
              </a:rPr>
              <a:t>Electives courses for EAL students are:</a:t>
            </a:r>
            <a:endParaRPr lang="en-US" sz="2400" b="0">
              <a:solidFill>
                <a:schemeClr val="tx1"/>
              </a:solidFill>
              <a:latin typeface="Calibri"/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r>
              <a:rPr lang="en-US" sz="2400" b="0">
                <a:solidFill>
                  <a:schemeClr val="tx1"/>
                </a:solidFill>
                <a:latin typeface="+mn-lt"/>
                <a:cs typeface="Arial"/>
              </a:rPr>
              <a:t>These courses are for beginning English language </a:t>
            </a:r>
            <a:r>
              <a:rPr lang="en-US" sz="2400" b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learners. </a:t>
            </a:r>
            <a:endParaRPr lang="en-US" sz="2400" b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It provides support for language development and strengthening skills to support mainstream academic classes.</a:t>
            </a:r>
            <a:r>
              <a:rPr lang="en-US" sz="2400" b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 </a:t>
            </a:r>
            <a:endParaRPr lang="en-US" sz="2400" b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/>
            </a:endParaRPr>
          </a:p>
          <a:p>
            <a:r>
              <a:rPr lang="en-US" sz="2400" b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*See EAL teachers to see if this an appropriate option for you.</a:t>
            </a:r>
            <a:endParaRPr lang="en-US" sz="2400" b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0200E-0207-BE9B-4596-12D6A9CCB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b="149"/>
          <a:stretch/>
        </p:blipFill>
        <p:spPr>
          <a:xfrm>
            <a:off x="-1" y="1496202"/>
            <a:ext cx="9135587" cy="1226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7C660E-EFB4-6C68-154D-718F873C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" y="3184413"/>
            <a:ext cx="9129477" cy="13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3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109728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CBBCC-6BBF-489E-A96C-DA3FE0A8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0158"/>
            <a:ext cx="2620772" cy="369768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CA" sz="3600" b="1" err="1">
                <a:solidFill>
                  <a:schemeClr val="accent1"/>
                </a:solidFill>
              </a:rPr>
              <a:t>miyo</a:t>
            </a:r>
            <a:r>
              <a:rPr lang="en-CA" sz="3600" b="1">
                <a:solidFill>
                  <a:schemeClr val="accent1"/>
                </a:solidFill>
              </a:rPr>
              <a:t> 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 err="1">
                <a:solidFill>
                  <a:schemeClr val="accent1"/>
                </a:solidFill>
              </a:rPr>
              <a:t>pimâcihowin</a:t>
            </a:r>
            <a:br>
              <a:rPr lang="en-CA" sz="3600" b="1">
                <a:solidFill>
                  <a:schemeClr val="accent1"/>
                </a:solidFill>
              </a:rPr>
            </a:b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>
                <a:solidFill>
                  <a:schemeClr val="accent1"/>
                </a:solidFill>
              </a:rPr>
              <a:t>Indigenous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>
                <a:solidFill>
                  <a:schemeClr val="accent1"/>
                </a:solidFill>
              </a:rPr>
              <a:t>Cultural  &amp; Wellness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>
                <a:solidFill>
                  <a:schemeClr val="accent1"/>
                </a:solidFill>
              </a:rPr>
              <a:t>Program</a:t>
            </a:r>
          </a:p>
        </p:txBody>
      </p:sp>
      <p:cxnSp>
        <p:nvCxnSpPr>
          <p:cNvPr id="13318" name="Straight Connector 13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40030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5D04066-30F3-4990-8B91-501BF98A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4" y="1229672"/>
            <a:ext cx="4783327" cy="40481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CA" sz="180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CA" sz="2000">
                <a:ea typeface="+mj-lt"/>
                <a:cs typeface="+mj-lt"/>
              </a:rPr>
              <a:t>This program is focused on providing a great academic environment coupled with Indigenous cultural and wellness programming allowing each student to work toward their personal goals. </a:t>
            </a:r>
          </a:p>
          <a:p>
            <a:pPr marL="0" indent="0">
              <a:buNone/>
            </a:pPr>
            <a:endParaRPr lang="en-CA" sz="200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CA" sz="2000">
                <a:ea typeface="+mj-lt"/>
                <a:cs typeface="+mj-lt"/>
              </a:rPr>
              <a:t>This program will focus on integrating Indigenous culture, ways of knowing, spirituality, extra supports, and land-based learning opportunities into the courses.</a:t>
            </a:r>
          </a:p>
          <a:p>
            <a:pPr marL="0" indent="0">
              <a:buNone/>
            </a:pPr>
            <a:endParaRPr lang="en-CA" altLang="en-US" sz="1800"/>
          </a:p>
          <a:p>
            <a:endParaRPr lang="en-CA" sz="1800">
              <a:ea typeface="+mj-lt"/>
              <a:cs typeface="+mj-lt"/>
            </a:endParaRPr>
          </a:p>
          <a:p>
            <a:endParaRPr lang="en-CA" sz="1800"/>
          </a:p>
          <a:p>
            <a:endParaRPr lang="en-CA" alt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914A91-DB25-465D-9DE9-D046DE5219D8}"/>
              </a:ext>
            </a:extLst>
          </p:cNvPr>
          <p:cNvGrpSpPr/>
          <p:nvPr/>
        </p:nvGrpSpPr>
        <p:grpSpPr>
          <a:xfrm>
            <a:off x="3636898" y="4457700"/>
            <a:ext cx="5152073" cy="1288732"/>
            <a:chOff x="0" y="0"/>
            <a:chExt cx="7460312" cy="18094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ABC159-C667-4237-926E-35D8760A2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7" b="-104"/>
            <a:stretch/>
          </p:blipFill>
          <p:spPr bwMode="auto">
            <a:xfrm>
              <a:off x="1908313" y="15903"/>
              <a:ext cx="1785620" cy="17843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167106-F184-407D-BAB0-9DFFED78E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" t="-445" r="32025" b="445"/>
            <a:stretch/>
          </p:blipFill>
          <p:spPr bwMode="auto">
            <a:xfrm>
              <a:off x="3776870" y="7951"/>
              <a:ext cx="1780540" cy="17856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D42207-6C9E-40F9-8D0E-31B2E899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82" r="-1"/>
            <a:stretch/>
          </p:blipFill>
          <p:spPr bwMode="auto">
            <a:xfrm>
              <a:off x="5677232" y="23854"/>
              <a:ext cx="1783080" cy="17856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6C548F-BB29-4B6C-B37A-AE0FDBD69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3" r="12695"/>
            <a:stretch/>
          </p:blipFill>
          <p:spPr bwMode="auto">
            <a:xfrm>
              <a:off x="0" y="0"/>
              <a:ext cx="1780540" cy="17856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3594-DC14-4D5D-8AEA-5960DEFEE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533399"/>
          </a:xfrm>
        </p:spPr>
        <p:txBody>
          <a:bodyPr/>
          <a:lstStyle/>
          <a:p>
            <a:r>
              <a:rPr lang="en-CA" sz="4000" b="1">
                <a:solidFill>
                  <a:srgbClr val="FFFF00"/>
                </a:solidFill>
              </a:rPr>
              <a:t>CAUTION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1FDBA-AE08-4551-939C-4B776D84A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305800" cy="5943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 b="1">
                <a:solidFill>
                  <a:schemeClr val="tx1"/>
                </a:solidFill>
              </a:rPr>
              <a:t>YOU</a:t>
            </a:r>
            <a:r>
              <a:rPr lang="en-CA" sz="2800">
                <a:solidFill>
                  <a:schemeClr val="tx1"/>
                </a:solidFill>
              </a:rPr>
              <a:t> are responsible to ensure that you have earned the required </a:t>
            </a:r>
            <a:r>
              <a:rPr lang="en-CA" sz="2800" u="sng">
                <a:solidFill>
                  <a:schemeClr val="tx1"/>
                </a:solidFill>
              </a:rPr>
              <a:t>prerequisite</a:t>
            </a:r>
            <a:r>
              <a:rPr lang="en-CA" sz="2800">
                <a:solidFill>
                  <a:schemeClr val="tx1"/>
                </a:solidFill>
              </a:rPr>
              <a:t> course for any course that you select.</a:t>
            </a:r>
          </a:p>
          <a:p>
            <a:pPr algn="l"/>
            <a:endParaRPr lang="en-CA" sz="28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>
                <a:solidFill>
                  <a:schemeClr val="tx1"/>
                </a:solidFill>
              </a:rPr>
              <a:t>The Ministry of Education withholds credits earned without the necessary prerequisite.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CA" sz="28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>
                <a:solidFill>
                  <a:schemeClr val="tx1"/>
                </a:solidFill>
              </a:rPr>
              <a:t>For further information - please refer to the online Registration Handbook that is on the EDF website for credit requirements, course descriptions and required prerequisites:</a:t>
            </a:r>
          </a:p>
          <a:p>
            <a:r>
              <a:rPr lang="en-CA" sz="2800">
                <a:solidFill>
                  <a:schemeClr val="tx1"/>
                </a:solidFill>
                <a:hlinkClick r:id="rId3"/>
              </a:rPr>
              <a:t>www.gscs.ca/EDF</a:t>
            </a:r>
            <a:r>
              <a:rPr lang="en-CA" sz="2800">
                <a:solidFill>
                  <a:schemeClr val="tx1"/>
                </a:solidFill>
              </a:rPr>
              <a:t> </a:t>
            </a:r>
          </a:p>
          <a:p>
            <a:endParaRPr lang="en-CA"/>
          </a:p>
          <a:p>
            <a:r>
              <a:rPr lang="en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394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E1A1-303C-4A2D-9DDD-80F7758F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81018"/>
            <a:ext cx="3840086" cy="1847832"/>
          </a:xfrm>
        </p:spPr>
        <p:txBody>
          <a:bodyPr>
            <a:noAutofit/>
          </a:bodyPr>
          <a:lstStyle/>
          <a:p>
            <a:r>
              <a:rPr lang="en-CA" sz="3600" b="1" err="1">
                <a:solidFill>
                  <a:schemeClr val="accent1"/>
                </a:solidFill>
              </a:rPr>
              <a:t>miyo</a:t>
            </a:r>
            <a:r>
              <a:rPr lang="en-CA" sz="3600" b="1">
                <a:solidFill>
                  <a:schemeClr val="accent1"/>
                </a:solidFill>
              </a:rPr>
              <a:t> 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 err="1">
                <a:solidFill>
                  <a:schemeClr val="accent1"/>
                </a:solidFill>
              </a:rPr>
              <a:t>pimâcihowin</a:t>
            </a:r>
            <a:r>
              <a:rPr lang="en-CA" sz="3600" b="1">
                <a:solidFill>
                  <a:schemeClr val="accent1"/>
                </a:solidFill>
              </a:rPr>
              <a:t>: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>
                <a:solidFill>
                  <a:schemeClr val="accent1"/>
                </a:solidFill>
              </a:rPr>
              <a:t>Indigenous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>
                <a:solidFill>
                  <a:schemeClr val="accent1"/>
                </a:solidFill>
              </a:rPr>
              <a:t>Cultural &amp; Wellness</a:t>
            </a:r>
            <a:br>
              <a:rPr lang="en-CA" sz="3600" b="1">
                <a:solidFill>
                  <a:schemeClr val="accent1"/>
                </a:solidFill>
              </a:rPr>
            </a:br>
            <a:r>
              <a:rPr lang="en-CA" sz="3600" b="1">
                <a:solidFill>
                  <a:schemeClr val="accent1"/>
                </a:solidFill>
              </a:rPr>
              <a:t>Program</a:t>
            </a:r>
            <a:endParaRPr lang="en-US" sz="3200" b="1">
              <a:solidFill>
                <a:schemeClr val="accent1"/>
              </a:solidFill>
            </a:endParaRPr>
          </a:p>
        </p:txBody>
      </p:sp>
      <p:cxnSp>
        <p:nvCxnSpPr>
          <p:cNvPr id="1028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59461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6B1D-3E99-4CD4-BD97-7C10FCE1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2788524"/>
            <a:ext cx="3840085" cy="3878975"/>
          </a:xfrm>
        </p:spPr>
        <p:txBody>
          <a:bodyPr>
            <a:normAutofit/>
          </a:bodyPr>
          <a:lstStyle/>
          <a:p>
            <a:r>
              <a:rPr lang="en-CA" sz="2400"/>
              <a:t>Land based learning </a:t>
            </a:r>
          </a:p>
          <a:p>
            <a:r>
              <a:rPr lang="en-CA" sz="2400"/>
              <a:t>Ceremony</a:t>
            </a:r>
          </a:p>
          <a:p>
            <a:r>
              <a:rPr lang="en-CA" sz="2400"/>
              <a:t>Elder</a:t>
            </a:r>
          </a:p>
          <a:p>
            <a:r>
              <a:rPr lang="en-CA" sz="2400"/>
              <a:t>Cultural Arts – Beading, art, making moccasins, drums, ribbon shirts and shirts</a:t>
            </a:r>
          </a:p>
          <a:p>
            <a:r>
              <a:rPr lang="en-CA" sz="2400"/>
              <a:t>Indigenous Spirituality</a:t>
            </a:r>
          </a:p>
          <a:p>
            <a:r>
              <a:rPr lang="en-CA" sz="2400"/>
              <a:t>Smudging</a:t>
            </a:r>
          </a:p>
          <a:p>
            <a:r>
              <a:rPr lang="en-CA" sz="2400"/>
              <a:t>Your other areas of interest!</a:t>
            </a:r>
          </a:p>
          <a:p>
            <a:pPr marL="0" indent="0">
              <a:buNone/>
            </a:pPr>
            <a:endParaRPr lang="en-CA" sz="1350"/>
          </a:p>
          <a:p>
            <a:endParaRPr lang="en-US" sz="135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A150DBD-36CE-4C8D-B755-4B34B168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21849" b="-1"/>
          <a:stretch/>
        </p:blipFill>
        <p:spPr bwMode="auto">
          <a:xfrm>
            <a:off x="4409137" y="857255"/>
            <a:ext cx="4734863" cy="514349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30EA-D185-413D-BC53-AB2E93C0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119062"/>
            <a:ext cx="8839200" cy="862013"/>
          </a:xfrm>
        </p:spPr>
        <p:txBody>
          <a:bodyPr/>
          <a:lstStyle/>
          <a:p>
            <a:r>
              <a:rPr lang="en-CA" sz="3200"/>
              <a:t>Grade 10 </a:t>
            </a:r>
            <a:r>
              <a:rPr lang="en-CA" sz="3200" b="1" err="1"/>
              <a:t>miyo</a:t>
            </a:r>
            <a:r>
              <a:rPr lang="en-CA" sz="3200" b="1"/>
              <a:t> </a:t>
            </a:r>
            <a:r>
              <a:rPr lang="en-CA" sz="3200" b="1" err="1"/>
              <a:t>pimâcihowin</a:t>
            </a:r>
            <a:r>
              <a:rPr lang="en-CA" sz="3200"/>
              <a:t>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7E2C-BC57-48F9-9BD5-2F29D85CD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31" y="4629150"/>
            <a:ext cx="8909538" cy="5610225"/>
          </a:xfrm>
        </p:spPr>
        <p:txBody>
          <a:bodyPr/>
          <a:lstStyle/>
          <a:p>
            <a:pPr algn="l"/>
            <a:r>
              <a:rPr lang="en-CA" sz="2400" u="sng">
                <a:solidFill>
                  <a:schemeClr val="tx1"/>
                </a:solidFill>
              </a:rPr>
              <a:t>In addition</a:t>
            </a:r>
            <a:r>
              <a:rPr lang="en-CA" sz="2400">
                <a:solidFill>
                  <a:schemeClr val="tx1"/>
                </a:solidFill>
              </a:rPr>
              <a:t>, from the above compulsory courses section, you must select and register for: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Science 10 and Financial Literacy 10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Indigenous Studies 10 </a:t>
            </a:r>
            <a:r>
              <a:rPr lang="en-CA" sz="2400" u="sng">
                <a:solidFill>
                  <a:schemeClr val="tx1"/>
                </a:solidFill>
              </a:rPr>
              <a:t>or</a:t>
            </a:r>
            <a:r>
              <a:rPr lang="en-CA" sz="2400">
                <a:solidFill>
                  <a:schemeClr val="tx1"/>
                </a:solidFill>
              </a:rPr>
              <a:t> History 10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A 10-level Math </a:t>
            </a:r>
            <a:endParaRPr lang="en-CA" sz="24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800">
              <a:solidFill>
                <a:srgbClr val="FF0000"/>
              </a:solidFill>
            </a:endParaRPr>
          </a:p>
          <a:p>
            <a:endParaRPr lang="en-CA" sz="28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EDF73-6BC8-9D18-19A5-005846F5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699" y="1128712"/>
            <a:ext cx="5452600" cy="3286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D9B335-B0C1-D1F2-BE76-1969FC051D5B}"/>
              </a:ext>
            </a:extLst>
          </p:cNvPr>
          <p:cNvSpPr/>
          <p:nvPr/>
        </p:nvSpPr>
        <p:spPr>
          <a:xfrm>
            <a:off x="5029200" y="1544320"/>
            <a:ext cx="8229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84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30EA-D185-413D-BC53-AB2E93C0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609599"/>
            <a:ext cx="7772400" cy="2447924"/>
          </a:xfrm>
        </p:spPr>
        <p:txBody>
          <a:bodyPr/>
          <a:lstStyle/>
          <a:p>
            <a:r>
              <a:rPr lang="en-CA" sz="3200"/>
              <a:t>Grade 11 </a:t>
            </a:r>
            <a:r>
              <a:rPr lang="en-CA" sz="3200" b="1" err="1"/>
              <a:t>miyo</a:t>
            </a:r>
            <a:r>
              <a:rPr lang="en-CA" sz="3200" b="1"/>
              <a:t> </a:t>
            </a:r>
            <a:r>
              <a:rPr lang="en-CA" sz="3200" b="1" err="1"/>
              <a:t>pimâcihowin</a:t>
            </a:r>
            <a:r>
              <a:rPr lang="en-CA" sz="3200"/>
              <a:t>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7E2C-BC57-48F9-9BD5-2F29D85CD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33875"/>
            <a:ext cx="8763000" cy="2219325"/>
          </a:xfrm>
        </p:spPr>
        <p:txBody>
          <a:bodyPr/>
          <a:lstStyle/>
          <a:p>
            <a:pPr algn="l"/>
            <a:r>
              <a:rPr lang="en-CA" sz="2400" i="1" u="sng">
                <a:solidFill>
                  <a:schemeClr val="tx1"/>
                </a:solidFill>
              </a:rPr>
              <a:t>In addition</a:t>
            </a:r>
            <a:r>
              <a:rPr lang="en-CA" sz="2400" i="1">
                <a:solidFill>
                  <a:schemeClr val="tx1"/>
                </a:solidFill>
              </a:rPr>
              <a:t>, from the above compulsory courses section, you must select and register for:</a:t>
            </a:r>
            <a:endParaRPr lang="en-CA" sz="2800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i="1">
                <a:solidFill>
                  <a:schemeClr val="tx1"/>
                </a:solidFill>
              </a:rPr>
              <a:t>Indigenous Studies 20 </a:t>
            </a:r>
            <a:r>
              <a:rPr lang="en-CA" sz="2400" i="1" u="sng">
                <a:solidFill>
                  <a:schemeClr val="tx1"/>
                </a:solidFill>
              </a:rPr>
              <a:t>or</a:t>
            </a:r>
            <a:r>
              <a:rPr lang="en-CA" sz="2400" i="1">
                <a:solidFill>
                  <a:schemeClr val="tx1"/>
                </a:solidFill>
              </a:rPr>
              <a:t> History 20 </a:t>
            </a:r>
            <a:r>
              <a:rPr lang="en-CA" sz="2400" i="1" u="sng">
                <a:solidFill>
                  <a:schemeClr val="tx1"/>
                </a:solidFill>
              </a:rPr>
              <a:t>or</a:t>
            </a:r>
            <a:r>
              <a:rPr lang="en-CA" sz="2400" i="1">
                <a:solidFill>
                  <a:schemeClr val="tx1"/>
                </a:solidFill>
              </a:rPr>
              <a:t> PSY30 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i="1">
                <a:solidFill>
                  <a:schemeClr val="tx1"/>
                </a:solidFill>
              </a:rPr>
              <a:t>At least one 20-level Math</a:t>
            </a:r>
            <a:endParaRPr lang="en-CA" sz="2400" i="1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buChar char="•"/>
            </a:pPr>
            <a:r>
              <a:rPr lang="en-CA" sz="2400" i="1">
                <a:solidFill>
                  <a:schemeClr val="tx1"/>
                </a:solidFill>
              </a:rPr>
              <a:t> At least one 20-level Science (if you have not already selected ESC20)</a:t>
            </a:r>
            <a:endParaRPr lang="en-CA" sz="2400" i="1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4928C-A405-8362-BD78-735DCCB8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93" y="1094231"/>
            <a:ext cx="6009213" cy="3101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055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30EA-D185-413D-BC53-AB2E93C0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8151"/>
            <a:ext cx="7772400" cy="800098"/>
          </a:xfrm>
        </p:spPr>
        <p:txBody>
          <a:bodyPr/>
          <a:lstStyle/>
          <a:p>
            <a:r>
              <a:rPr lang="en-CA" sz="3200"/>
              <a:t>Grade 12 </a:t>
            </a:r>
            <a:r>
              <a:rPr lang="en-CA" sz="3200" b="1" err="1"/>
              <a:t>miyo</a:t>
            </a:r>
            <a:r>
              <a:rPr lang="en-CA" sz="3200" b="1"/>
              <a:t> </a:t>
            </a:r>
            <a:r>
              <a:rPr lang="en-CA" sz="3200" b="1" err="1"/>
              <a:t>pimâcihowin</a:t>
            </a:r>
            <a:r>
              <a:rPr lang="en-CA" sz="3200"/>
              <a:t>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7E2C-BC57-48F9-9BD5-2F29D85CD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915400" cy="5715001"/>
          </a:xfrm>
        </p:spPr>
        <p:txBody>
          <a:bodyPr/>
          <a:lstStyle/>
          <a:p>
            <a:endParaRPr lang="en-CA" sz="2800">
              <a:solidFill>
                <a:schemeClr val="tx1"/>
              </a:solidFill>
            </a:endParaRPr>
          </a:p>
          <a:p>
            <a:endParaRPr lang="en-CA" sz="28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EEC05-738E-D265-BCEE-11C7458C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1" y="1400039"/>
            <a:ext cx="5400937" cy="27964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F706597-53AD-F61E-5431-A53146CD3907}"/>
              </a:ext>
            </a:extLst>
          </p:cNvPr>
          <p:cNvSpPr txBox="1">
            <a:spLocks/>
          </p:cNvSpPr>
          <p:nvPr/>
        </p:nvSpPr>
        <p:spPr bwMode="auto">
          <a:xfrm>
            <a:off x="304800" y="5029200"/>
            <a:ext cx="8763000" cy="152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0" i="1" u="sng">
                <a:solidFill>
                  <a:schemeClr val="tx1"/>
                </a:solidFill>
              </a:rPr>
              <a:t>In addition</a:t>
            </a:r>
            <a:r>
              <a:rPr lang="en-CA" sz="2400" b="0" i="1">
                <a:solidFill>
                  <a:schemeClr val="tx1"/>
                </a:solidFill>
              </a:rPr>
              <a:t>, from the above compulsory courses section, you must select and register for:</a:t>
            </a:r>
            <a:endParaRPr lang="en-CA" sz="2800" b="0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b="0" i="1">
                <a:solidFill>
                  <a:schemeClr val="tx1"/>
                </a:solidFill>
              </a:rPr>
              <a:t>Indigenous Studies 30 </a:t>
            </a:r>
            <a:r>
              <a:rPr lang="en-CA" sz="2400" b="0" i="1" u="sng">
                <a:solidFill>
                  <a:schemeClr val="tx1"/>
                </a:solidFill>
              </a:rPr>
              <a:t>or</a:t>
            </a:r>
            <a:r>
              <a:rPr lang="en-CA" sz="2400" b="0" i="1">
                <a:solidFill>
                  <a:schemeClr val="tx1"/>
                </a:solidFill>
              </a:rPr>
              <a:t> History 30</a:t>
            </a:r>
          </a:p>
        </p:txBody>
      </p:sp>
    </p:spTree>
    <p:extLst>
      <p:ext uri="{BB962C8B-B14F-4D97-AF65-F5344CB8AC3E}">
        <p14:creationId xmlns:p14="http://schemas.microsoft.com/office/powerpoint/2010/main" val="267780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05FF9F9-2976-47BF-9D5B-059E893A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5A820F-DA1B-431A-9960-5CB867FB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4" y="5258798"/>
            <a:ext cx="7718083" cy="123681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You can register for cyber school classes online at:</a:t>
            </a:r>
            <a:br>
              <a:rPr lang="en-US" altLang="en-US" sz="2400"/>
            </a:br>
            <a:r>
              <a:rPr lang="en-US" altLang="en-US" sz="2400">
                <a:hlinkClick r:id="rId2"/>
              </a:rPr>
              <a:t>https://www.gscs.ca/cyb</a:t>
            </a:r>
            <a:br>
              <a:rPr lang="en-US" altLang="en-US" sz="2400"/>
            </a:br>
            <a:endParaRPr lang="en-US" altLang="en-US" sz="2400" b="1" u="sng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4E4AC-75C3-4905-AA08-A9DC6547C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" r="1" b="1"/>
          <a:stretch/>
        </p:blipFill>
        <p:spPr>
          <a:xfrm>
            <a:off x="745810" y="135114"/>
            <a:ext cx="7652379" cy="2130566"/>
          </a:xfrm>
          <a:prstGeom prst="rect">
            <a:avLst/>
          </a:prstGeom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2FF62CA1-C986-4A65-B9EB-EF92EE06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6" y="2671217"/>
            <a:ext cx="8066143" cy="2461921"/>
          </a:xfrm>
        </p:spPr>
        <p:txBody>
          <a:bodyPr anchor="t"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800"/>
              <a:t>This is a separate school within GSCS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800"/>
              <a:t>Contact with Cyber School and your teacher are via email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3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800"/>
              <a:t>Students who are successful are most often independent learners and have developed strong time management skills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A0504EE-683F-4FE2-A169-83C71FAA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0A61CFF-0E76-478B-B02B-73692D89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A1502-56C0-4128-B6AB-A0E36BF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8528"/>
            <a:ext cx="8765540" cy="99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Black"/>
              </a:rPr>
              <a:t>Graduation Requirements for Students </a:t>
            </a:r>
            <a:br>
              <a:rPr lang="en-US" altLang="en-US" sz="1800">
                <a:latin typeface="Arial Black"/>
              </a:rPr>
            </a:br>
            <a:r>
              <a:rPr lang="en-US" altLang="en-US" sz="1800">
                <a:latin typeface="Arial Black"/>
              </a:rPr>
              <a:t>Entering Gr. 10 or 11 in Sep 2025</a:t>
            </a:r>
            <a:br>
              <a:rPr lang="en-US" altLang="en-US" sz="2400" u="sng">
                <a:solidFill>
                  <a:srgbClr val="0070C0"/>
                </a:solidFill>
                <a:latin typeface="Arial Black"/>
              </a:rPr>
            </a:br>
            <a:r>
              <a:rPr lang="en-US" altLang="en-US" sz="1600" i="1">
                <a:solidFill>
                  <a:srgbClr val="FFFF00"/>
                </a:solidFill>
                <a:latin typeface="Arial Black"/>
              </a:rPr>
              <a:t>(Yellow = Electives)</a:t>
            </a:r>
          </a:p>
        </p:txBody>
      </p:sp>
      <p:graphicFrame>
        <p:nvGraphicFramePr>
          <p:cNvPr id="22584" name="Group 56">
            <a:extLst>
              <a:ext uri="{FF2B5EF4-FFF2-40B4-BE49-F238E27FC236}">
                <a16:creationId xmlns:a16="http://schemas.microsoft.com/office/drawing/2014/main" id="{65E8075E-D2C6-4760-AC33-7256CFFCAD0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88292"/>
          <a:ext cx="8765540" cy="559770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Science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Science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30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77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Math: MWA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MFP 10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Math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378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Indigenous Studies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/>
                      </a:pPr>
                      <a:r>
                        <a:rPr kumimoji="0" lang="en-US"/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Wellness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Financial Literacy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1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A1502-56C0-4128-B6AB-A0E36BF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048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Black"/>
              </a:rPr>
              <a:t>Graduation Requirements for Students </a:t>
            </a:r>
            <a:br>
              <a:rPr lang="en-US" altLang="en-US" sz="1800">
                <a:latin typeface="Arial Black"/>
              </a:rPr>
            </a:br>
            <a:r>
              <a:rPr lang="en-US" altLang="en-US" sz="1800">
                <a:latin typeface="Arial Black"/>
              </a:rPr>
              <a:t>Entering Gr. 12 in Sep 2025</a:t>
            </a:r>
            <a:br>
              <a:rPr lang="en-US" altLang="en-US" sz="2400" u="sng">
                <a:solidFill>
                  <a:srgbClr val="0070C0"/>
                </a:solidFill>
                <a:latin typeface="Arial Black"/>
              </a:rPr>
            </a:br>
            <a:r>
              <a:rPr lang="en-US" altLang="en-US" sz="1600" i="1">
                <a:solidFill>
                  <a:srgbClr val="FFFF00"/>
                </a:solidFill>
                <a:latin typeface="Arial Black"/>
              </a:rPr>
              <a:t>(Yellow = Electives)</a:t>
            </a:r>
          </a:p>
        </p:txBody>
      </p:sp>
      <p:graphicFrame>
        <p:nvGraphicFramePr>
          <p:cNvPr id="22584" name="Group 56">
            <a:extLst>
              <a:ext uri="{FF2B5EF4-FFF2-40B4-BE49-F238E27FC236}">
                <a16:creationId xmlns:a16="http://schemas.microsoft.com/office/drawing/2014/main" id="{65E8075E-D2C6-4760-AC33-7256CFFCAD0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88292"/>
          <a:ext cx="8686800" cy="551294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Science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77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Indigenous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Math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30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378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Math: MWA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MFP 10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At least one of: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Psychology 30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</a:pPr>
                      <a:endParaRPr kumimoji="0" lang="en-US"/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Science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Wellness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425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7751-53F9-4244-8182-8FCEC570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1060"/>
            <a:ext cx="8229600" cy="5135880"/>
          </a:xfrm>
        </p:spPr>
        <p:txBody>
          <a:bodyPr/>
          <a:lstStyle/>
          <a:p>
            <a:r>
              <a:rPr lang="en-CA" sz="8000" b="1"/>
              <a:t>Entering </a:t>
            </a:r>
            <a:br>
              <a:rPr lang="en-CA" sz="8000" b="1"/>
            </a:br>
            <a:r>
              <a:rPr lang="en-CA" sz="8000" b="1"/>
              <a:t>Grade 10 or 11</a:t>
            </a:r>
            <a:br>
              <a:rPr lang="en-CA" sz="8000" b="1"/>
            </a:br>
            <a:r>
              <a:rPr lang="en-CA" sz="8000" b="1"/>
              <a:t>Sept 2025</a:t>
            </a:r>
          </a:p>
        </p:txBody>
      </p:sp>
    </p:spTree>
    <p:extLst>
      <p:ext uri="{BB962C8B-B14F-4D97-AF65-F5344CB8AC3E}">
        <p14:creationId xmlns:p14="http://schemas.microsoft.com/office/powerpoint/2010/main" val="274226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1C082F0-5596-4258-B949-F7DC77FBB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097280"/>
            <a:ext cx="8818880" cy="2651760"/>
          </a:xfrm>
        </p:spPr>
        <p:txBody>
          <a:bodyPr/>
          <a:lstStyle/>
          <a:p>
            <a:pPr algn="l"/>
            <a:r>
              <a:rPr lang="en-US" altLang="en-US" sz="3600" i="1">
                <a:solidFill>
                  <a:srgbClr val="0000FF"/>
                </a:solidFill>
              </a:rPr>
              <a:t>Here we go Entering Gr 10 and 11’ers! </a:t>
            </a:r>
            <a:br>
              <a:rPr lang="en-US" altLang="en-US" sz="3600" i="1">
                <a:solidFill>
                  <a:srgbClr val="0000FF"/>
                </a:solidFill>
              </a:rPr>
            </a:br>
            <a:br>
              <a:rPr lang="en-US" altLang="en-US" sz="3600" i="1">
                <a:solidFill>
                  <a:srgbClr val="0000FF"/>
                </a:solidFill>
              </a:rPr>
            </a:br>
            <a:r>
              <a:rPr lang="en-US" altLang="en-US" sz="3600" i="1">
                <a:solidFill>
                  <a:srgbClr val="0000FF"/>
                </a:solidFill>
              </a:rPr>
              <a:t>Your to-do list….</a:t>
            </a:r>
            <a:br>
              <a:rPr lang="en-US" altLang="en-US" sz="3600" i="1"/>
            </a:br>
            <a:br>
              <a:rPr lang="en-US" altLang="en-US" sz="3600" i="1"/>
            </a:br>
            <a:r>
              <a:rPr lang="en-US" altLang="en-US" sz="2800" b="1"/>
              <a:t>Step 1: </a:t>
            </a:r>
            <a:r>
              <a:rPr lang="en-US" altLang="en-US" sz="2800"/>
              <a:t>Review your current timetable (provided)</a:t>
            </a:r>
            <a:br>
              <a:rPr lang="en-US" altLang="en-US" sz="3600"/>
            </a:br>
            <a:r>
              <a:rPr lang="en-US" altLang="en-US" sz="2800" b="1"/>
              <a:t>Step 2:  </a:t>
            </a:r>
            <a:r>
              <a:rPr lang="en-US" altLang="en-US" sz="2800"/>
              <a:t>Gr. 9’s, please review your Semester 1 Report Card. </a:t>
            </a:r>
            <a:br>
              <a:rPr lang="en-US" altLang="en-US" sz="2800"/>
            </a:br>
            <a:r>
              <a:rPr lang="en-US" altLang="en-US" sz="2800"/>
              <a:t>              Gr. 10’s, please review your transcript.</a:t>
            </a:r>
            <a:br>
              <a:rPr lang="en-US" altLang="en-US" sz="2400"/>
            </a:b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F159C-4FB3-479F-A591-131D2ED9A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236720"/>
            <a:ext cx="7772400" cy="216408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</a:rPr>
              <a:t>Are your courses and marks accurate?</a:t>
            </a:r>
          </a:p>
          <a:p>
            <a:pPr algn="l">
              <a:defRPr/>
            </a:pPr>
            <a:endParaRPr lang="en-US" sz="240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400" i="1">
                <a:solidFill>
                  <a:schemeClr val="tx1"/>
                </a:solidFill>
              </a:rPr>
              <a:t>If you see any errors, please bring this to our attention.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507A892-D744-46A5-A4FC-99B5510F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7118"/>
            <a:ext cx="8534400" cy="1167881"/>
          </a:xfrm>
        </p:spPr>
        <p:txBody>
          <a:bodyPr/>
          <a:lstStyle/>
          <a:p>
            <a:pPr algn="l"/>
            <a:r>
              <a:rPr lang="en-US" altLang="en-US" sz="3600"/>
              <a:t>		   </a:t>
            </a:r>
            <a:r>
              <a:rPr lang="en-US" altLang="en-US" sz="3600">
                <a:solidFill>
                  <a:srgbClr val="0000FF"/>
                </a:solidFill>
              </a:rPr>
              <a:t>Entering Gr. 10 or 11 </a:t>
            </a:r>
            <a:r>
              <a:rPr lang="en-US" altLang="en-US" sz="2400">
                <a:solidFill>
                  <a:srgbClr val="0000FF"/>
                </a:solidFill>
              </a:rPr>
              <a:t>(continued)</a:t>
            </a:r>
            <a:br>
              <a:rPr lang="en-US" altLang="en-US" sz="2400">
                <a:solidFill>
                  <a:srgbClr val="0000FF"/>
                </a:solidFill>
              </a:rPr>
            </a:br>
            <a:br>
              <a:rPr lang="en-US" altLang="en-US" sz="2400" b="1"/>
            </a:br>
            <a:r>
              <a:rPr lang="en-US" altLang="en-US" sz="2800" b="1"/>
              <a:t>Step 3:</a:t>
            </a:r>
            <a:r>
              <a:rPr lang="en-US" altLang="en-US" sz="2800"/>
              <a:t> Use your report card </a:t>
            </a:r>
            <a:r>
              <a:rPr lang="en-US" altLang="en-US" sz="2800" u="sng"/>
              <a:t>AND</a:t>
            </a:r>
            <a:r>
              <a:rPr lang="en-US" altLang="en-US" sz="2800"/>
              <a:t> your current timetable and </a:t>
            </a:r>
            <a:r>
              <a:rPr lang="en-US" altLang="en-US" sz="2800" b="1" i="1" u="sng"/>
              <a:t>neatly:</a:t>
            </a:r>
            <a:br>
              <a:rPr lang="en-US" altLang="en-US" sz="2800" b="1" i="1" u="sng"/>
            </a:br>
            <a:br>
              <a:rPr lang="en-US" altLang="en-US" sz="2800"/>
            </a:br>
            <a:r>
              <a:rPr lang="en-US" altLang="en-US" sz="2800"/>
              <a:t>  </a:t>
            </a:r>
          </a:p>
        </p:txBody>
      </p:sp>
      <p:sp>
        <p:nvSpPr>
          <p:cNvPr id="27651" name="Content Placeholder 4">
            <a:extLst>
              <a:ext uri="{FF2B5EF4-FFF2-40B4-BE49-F238E27FC236}">
                <a16:creationId xmlns:a16="http://schemas.microsoft.com/office/drawing/2014/main" id="{81ADF6A2-7750-4766-90DB-D877611A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631"/>
            <a:ext cx="9144000" cy="5826369"/>
          </a:xfrm>
        </p:spPr>
        <p:txBody>
          <a:bodyPr/>
          <a:lstStyle/>
          <a:p>
            <a:pPr marL="0" indent="0">
              <a:buSzPct val="75000"/>
              <a:buNone/>
            </a:pPr>
            <a:endParaRPr lang="en-US" altLang="en-US" sz="2400"/>
          </a:p>
          <a:p>
            <a:pPr marL="0" indent="0">
              <a:buSzPct val="75000"/>
              <a:buNone/>
            </a:pPr>
            <a:endParaRPr lang="en-US" altLang="en-US" sz="2400"/>
          </a:p>
          <a:p>
            <a:pPr marL="0" indent="0">
              <a:buSzPct val="75000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/>
              <a:t>Put an </a:t>
            </a:r>
            <a:r>
              <a:rPr lang="en-US" altLang="en-US" sz="2400" b="1"/>
              <a:t>X </a:t>
            </a:r>
            <a:r>
              <a:rPr lang="en-US" altLang="en-US" sz="2400"/>
              <a:t>beside classes that you </a:t>
            </a:r>
            <a:r>
              <a:rPr lang="en-US" altLang="en-US" sz="2400" u="sng"/>
              <a:t>have not passed or did not take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2400" u="sng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400" u="sng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000" u="sng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000" u="sng">
              <a:cs typeface="Calibri"/>
            </a:endParaRPr>
          </a:p>
          <a:p>
            <a:pPr marL="0" indent="0">
              <a:buNone/>
            </a:pPr>
            <a:endParaRPr lang="en-US" altLang="en-US" sz="2000" u="sng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00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/>
              <a:t>Assume you will pass all semester 2 classes</a:t>
            </a:r>
            <a:endParaRPr lang="en-US" altLang="en-US">
              <a:cs typeface="Calibri"/>
            </a:endParaRPr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800" u="s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54481-5B7D-094E-FC80-DEBA4B257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87"/>
          <a:stretch/>
        </p:blipFill>
        <p:spPr>
          <a:xfrm>
            <a:off x="0" y="3222579"/>
            <a:ext cx="9103720" cy="8541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986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1E4D-5E64-4828-A76B-92083AF4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800"/>
          </a:xfrm>
        </p:spPr>
        <p:txBody>
          <a:bodyPr/>
          <a:lstStyle/>
          <a:p>
            <a:r>
              <a:rPr lang="en-CA" b="1">
                <a:solidFill>
                  <a:srgbClr val="FFFF00"/>
                </a:solidFill>
              </a:rPr>
              <a:t>Required / Elective Courses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59E00-52E1-4DFD-8D88-6D5877601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 b="1">
                <a:solidFill>
                  <a:schemeClr val="tx1"/>
                </a:solidFill>
              </a:rPr>
              <a:t>Required </a:t>
            </a:r>
            <a:r>
              <a:rPr lang="en-CA" sz="2800">
                <a:solidFill>
                  <a:schemeClr val="tx1"/>
                </a:solidFill>
              </a:rPr>
              <a:t>courses are mandated by the Ministry of Education - all students must take them. It is your responsibility to ensure that you have these. If you have been unsuccessful </a:t>
            </a:r>
            <a:r>
              <a:rPr lang="en-CA" sz="2800" u="sng">
                <a:solidFill>
                  <a:schemeClr val="tx1"/>
                </a:solidFill>
              </a:rPr>
              <a:t>OR</a:t>
            </a:r>
            <a:r>
              <a:rPr lang="en-CA" sz="2800">
                <a:solidFill>
                  <a:schemeClr val="tx1"/>
                </a:solidFill>
              </a:rPr>
              <a:t> have not taken a required course, you must sign up for it next year.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 b="1">
                <a:solidFill>
                  <a:schemeClr val="tx1"/>
                </a:solidFill>
              </a:rPr>
              <a:t>Elective </a:t>
            </a:r>
            <a:r>
              <a:rPr lang="en-CA" sz="2800">
                <a:solidFill>
                  <a:schemeClr val="tx1"/>
                </a:solidFill>
              </a:rPr>
              <a:t>courses are not required and are selected by each individual.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 b="1">
                <a:solidFill>
                  <a:schemeClr val="tx1"/>
                </a:solidFill>
              </a:rPr>
              <a:t>Both Required and Elective courses count </a:t>
            </a:r>
            <a:r>
              <a:rPr lang="en-CA" sz="2800">
                <a:solidFill>
                  <a:schemeClr val="tx1"/>
                </a:solidFill>
              </a:rPr>
              <a:t>towards the 24 credits needed to graduate.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CA" sz="2800">
                <a:solidFill>
                  <a:schemeClr val="tx1"/>
                </a:solidFill>
              </a:rPr>
              <a:t>LAS/EAL Tutorial classes do not count towards your 24 credits.</a:t>
            </a:r>
          </a:p>
          <a:p>
            <a:pPr algn="l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869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FB3C965-27DC-4E5B-AFF8-5D799F8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-909759"/>
            <a:ext cx="8534400" cy="5300784"/>
          </a:xfrm>
        </p:spPr>
        <p:txBody>
          <a:bodyPr/>
          <a:lstStyle/>
          <a:p>
            <a:pPr algn="l" eaLnBrk="1" hangingPunct="1"/>
            <a:br>
              <a:rPr lang="en-US" altLang="en-US" sz="2800">
                <a:latin typeface="+mn-lt"/>
              </a:rPr>
            </a:br>
            <a:br>
              <a:rPr lang="en-US" altLang="en-US" sz="2800">
                <a:latin typeface="+mn-lt"/>
              </a:rPr>
            </a:br>
            <a:br>
              <a:rPr lang="en-US" altLang="en-US" sz="2800">
                <a:latin typeface="+mn-lt"/>
              </a:rPr>
            </a:br>
            <a:br>
              <a:rPr lang="en-US" altLang="en-US" sz="2800">
                <a:latin typeface="+mn-lt"/>
              </a:rPr>
            </a:br>
            <a:r>
              <a:rPr lang="en-US" altLang="en-US" sz="2800">
                <a:solidFill>
                  <a:srgbClr val="0000FF"/>
                </a:solidFill>
                <a:latin typeface="+mn-lt"/>
              </a:rPr>
              <a:t>Entering Gr. 10 or 11 Course Selection Sheet </a:t>
            </a:r>
            <a:r>
              <a:rPr lang="en-US" altLang="en-US" sz="2400" i="1">
                <a:solidFill>
                  <a:srgbClr val="0000FF"/>
                </a:solidFill>
                <a:latin typeface="+mn-lt"/>
              </a:rPr>
              <a:t>(continued)</a:t>
            </a:r>
            <a:br>
              <a:rPr lang="en-US" altLang="en-US" sz="2800" b="1"/>
            </a:br>
            <a:r>
              <a:rPr lang="en-US" altLang="en-US" sz="2800" b="1" u="sng"/>
              <a:t>Step 4:</a:t>
            </a:r>
            <a:r>
              <a:rPr lang="en-US" altLang="en-US" sz="2800"/>
              <a:t> </a:t>
            </a:r>
            <a:r>
              <a:rPr lang="en-US" altLang="en-US" sz="2400"/>
              <a:t>Please </a:t>
            </a:r>
            <a:r>
              <a:rPr lang="en-CA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✔</a:t>
            </a:r>
            <a:r>
              <a:rPr lang="en-US" altLang="en-US" sz="2400" b="1"/>
              <a:t> </a:t>
            </a:r>
            <a:r>
              <a:rPr lang="en-US" altLang="en-US" sz="2400"/>
              <a:t>if you need LAS or EAL tutorials next year.</a:t>
            </a: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CA" altLang="en-US" sz="2400"/>
            </a:br>
            <a:r>
              <a:rPr lang="en-US" altLang="en-US" sz="2800" b="1" u="sng"/>
              <a:t>Step 5</a:t>
            </a:r>
            <a:r>
              <a:rPr lang="en-US" altLang="en-US" sz="2800" u="sng"/>
              <a:t>:</a:t>
            </a:r>
            <a:r>
              <a:rPr lang="en-US" altLang="en-US" sz="2800"/>
              <a:t> </a:t>
            </a:r>
            <a:r>
              <a:rPr lang="en-US" altLang="en-US" sz="2400"/>
              <a:t>Would you like to be part of the Grade 10 </a:t>
            </a:r>
            <a:r>
              <a:rPr lang="en-US" altLang="en-US" sz="2400" err="1"/>
              <a:t>miyo</a:t>
            </a:r>
            <a:r>
              <a:rPr lang="en-US" altLang="en-US" sz="2400"/>
              <a:t> </a:t>
            </a:r>
            <a:r>
              <a:rPr lang="en-US" altLang="en-US" sz="2400" err="1"/>
              <a:t>pim</a:t>
            </a:r>
            <a:r>
              <a:rPr lang="en-CA" sz="2400"/>
              <a:t>â</a:t>
            </a:r>
            <a:r>
              <a:rPr lang="en-US" sz="2400" err="1"/>
              <a:t>cihowin</a:t>
            </a:r>
            <a:r>
              <a:rPr lang="en-US" sz="2400"/>
              <a:t> </a:t>
            </a:r>
            <a:r>
              <a:rPr lang="en-US" altLang="en-US" sz="2400"/>
              <a:t>Program? </a:t>
            </a:r>
            <a:br>
              <a:rPr lang="en-CA" altLang="en-US" sz="2400"/>
            </a:br>
            <a:br>
              <a:rPr lang="en-US" altLang="en-US" sz="2400"/>
            </a:br>
            <a:endParaRPr lang="en-US" altLang="en-US" sz="20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EF433-6695-91FD-3E00-EB899588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524"/>
            <a:ext cx="9144000" cy="374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239A0-898F-4329-43F2-8A68434C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40" y="1670670"/>
            <a:ext cx="5038319" cy="165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574B6-99E4-FC9A-1FA4-43CC0B174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037" y="4484247"/>
            <a:ext cx="3831963" cy="23094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2FDDDF-F38F-875E-61BB-ABE9B090D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962004" y="4326341"/>
            <a:ext cx="3724795" cy="24673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7805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FB3C965-27DC-4E5B-AFF8-5D799F8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473824"/>
            <a:ext cx="8839200" cy="46228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0000FF"/>
                </a:solidFill>
                <a:latin typeface="+mn-lt"/>
              </a:rPr>
              <a:t>Entering Gr. 10 or 11 Course Selection Sheet </a:t>
            </a:r>
            <a:r>
              <a:rPr lang="en-US" altLang="en-US" sz="2400" i="1">
                <a:solidFill>
                  <a:srgbClr val="0000FF"/>
                </a:solidFill>
                <a:latin typeface="+mn-lt"/>
              </a:rPr>
              <a:t>(continued)</a:t>
            </a:r>
            <a:br>
              <a:rPr lang="en-US" altLang="en-US" sz="2800" b="1" i="1">
                <a:latin typeface="+mn-lt"/>
              </a:rPr>
            </a:br>
            <a:r>
              <a:rPr lang="en-US" altLang="en-US" sz="2800" b="1" u="sng"/>
              <a:t>Step 6: </a:t>
            </a:r>
            <a:r>
              <a:rPr lang="en-US" altLang="en-US" sz="2800"/>
              <a:t>Required Classes-</a:t>
            </a:r>
            <a:r>
              <a:rPr lang="en-US" altLang="en-US" sz="2800" b="1"/>
              <a:t> </a:t>
            </a:r>
            <a:r>
              <a:rPr lang="en-US" altLang="en-US" sz="2800"/>
              <a:t>Place a </a:t>
            </a:r>
            <a:r>
              <a:rPr lang="en-US" altLang="en-US" sz="3200" b="1"/>
              <a:t>√</a:t>
            </a:r>
            <a:r>
              <a:rPr lang="en-US" altLang="en-US" sz="3200"/>
              <a:t> </a:t>
            </a:r>
            <a:r>
              <a:rPr lang="en-US" altLang="en-US" sz="2800"/>
              <a:t>beside classes you </a:t>
            </a:r>
            <a:r>
              <a:rPr lang="en-US" altLang="en-US" sz="2800" i="1" u="sng"/>
              <a:t>need</a:t>
            </a:r>
            <a:r>
              <a:rPr lang="en-US" altLang="en-US" sz="2800"/>
              <a:t> to take next year.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r>
              <a:rPr lang="en-CA" altLang="en-US" sz="2400">
                <a:solidFill>
                  <a:srgbClr val="FF0000"/>
                </a:solidFill>
              </a:rPr>
              <a:t>*Bridge Math students </a:t>
            </a:r>
            <a:r>
              <a:rPr lang="en-CA" altLang="en-US" sz="2400" b="1">
                <a:solidFill>
                  <a:srgbClr val="FF0000"/>
                </a:solidFill>
              </a:rPr>
              <a:t>do not </a:t>
            </a:r>
            <a:r>
              <a:rPr lang="en-CA" altLang="en-US" sz="2400">
                <a:solidFill>
                  <a:srgbClr val="FF0000"/>
                </a:solidFill>
              </a:rPr>
              <a:t>select a Math for next year - this will be based upon teacher recommendation</a:t>
            </a:r>
            <a:r>
              <a:rPr lang="en-CA" altLang="en-US" sz="2800"/>
              <a:t>				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00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6E3B0-77BB-E9FC-D2FA-00584739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98" y="1392544"/>
            <a:ext cx="6575803" cy="462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4066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FB3C965-27DC-4E5B-AFF8-5D799F8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8" y="0"/>
            <a:ext cx="8780584" cy="2229161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0000FF"/>
                </a:solidFill>
                <a:latin typeface="+mn-lt"/>
              </a:rPr>
              <a:t>Entering Gr. 10 or 11 Course Selection Sheet </a:t>
            </a:r>
            <a:r>
              <a:rPr lang="en-US" altLang="en-US" sz="2400" i="1">
                <a:solidFill>
                  <a:srgbClr val="0000FF"/>
                </a:solidFill>
                <a:latin typeface="+mn-lt"/>
              </a:rPr>
              <a:t>(continued)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 b="1" u="sng"/>
              <a:t>Step 7:</a:t>
            </a:r>
            <a:r>
              <a:rPr lang="en-US" altLang="en-US" sz="2800" b="1"/>
              <a:t> </a:t>
            </a:r>
            <a:r>
              <a:rPr lang="en-US" altLang="en-US" sz="2800"/>
              <a:t>Electives -</a:t>
            </a:r>
            <a:r>
              <a:rPr lang="en-US" altLang="en-US" sz="2800" b="1"/>
              <a:t> </a:t>
            </a:r>
            <a:r>
              <a:rPr lang="en-US" altLang="en-US" sz="2400"/>
              <a:t>Place a </a:t>
            </a:r>
            <a:r>
              <a:rPr lang="en-US" altLang="en-US" sz="2400" b="1"/>
              <a:t>number (1,2,3,4,5) </a:t>
            </a:r>
            <a:r>
              <a:rPr lang="en-US" altLang="en-US" sz="2400"/>
              <a:t>beside classes you </a:t>
            </a:r>
            <a:r>
              <a:rPr lang="en-US" altLang="en-US" sz="2400" i="1" u="sng"/>
              <a:t>want</a:t>
            </a:r>
            <a:r>
              <a:rPr lang="en-US" altLang="en-US" sz="2400"/>
              <a:t> to take next year. </a:t>
            </a:r>
            <a:r>
              <a:rPr lang="en-US" altLang="en-US" sz="2400" b="1"/>
              <a:t>Rank</a:t>
            </a:r>
            <a:r>
              <a:rPr lang="en-US" altLang="en-US" sz="2400"/>
              <a:t> these electives, so 1 is your </a:t>
            </a:r>
            <a:r>
              <a:rPr lang="en-US" altLang="en-US" sz="2400" err="1"/>
              <a:t>favourite</a:t>
            </a:r>
            <a:r>
              <a:rPr lang="en-US" altLang="en-US" sz="2400"/>
              <a:t>, then 2, then 3, then 4, etc.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099410F5-B0C1-4329-BD08-A40020E38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8" y="5028072"/>
            <a:ext cx="4776372" cy="1017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b="1">
                <a:solidFill>
                  <a:srgbClr val="FF0000"/>
                </a:solidFill>
              </a:rPr>
              <a:t>SUBMIT </a:t>
            </a:r>
            <a:r>
              <a:rPr lang="en-US" altLang="en-US">
                <a:solidFill>
                  <a:srgbClr val="FF0000"/>
                </a:solidFill>
              </a:rPr>
              <a:t>all sheets to a counsellor or administrator prior to leaving!</a:t>
            </a:r>
            <a:endParaRPr lang="en-US" altLang="en-US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356B8-AC38-E48B-3277-F5BD66CC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01" y="2229161"/>
            <a:ext cx="3369386" cy="2448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F0F0A-6E71-8110-71A3-BC5B1A38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43" y="1911979"/>
            <a:ext cx="3185056" cy="4832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1313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CF9C-59E4-4D00-A30F-3AB5B723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828799"/>
          </a:xfrm>
        </p:spPr>
        <p:txBody>
          <a:bodyPr/>
          <a:lstStyle/>
          <a:p>
            <a:r>
              <a:rPr lang="en-CA" sz="7200" b="1"/>
              <a:t>Entering </a:t>
            </a:r>
            <a:br>
              <a:rPr lang="en-CA" sz="7200" b="1"/>
            </a:br>
            <a:r>
              <a:rPr lang="en-CA" sz="7200" b="1"/>
              <a:t>Grade 12</a:t>
            </a:r>
            <a:br>
              <a:rPr lang="en-CA" sz="7200" b="1"/>
            </a:br>
            <a:r>
              <a:rPr lang="en-CA" sz="7200" b="1"/>
              <a:t>Sept 2025</a:t>
            </a:r>
          </a:p>
        </p:txBody>
      </p:sp>
    </p:spTree>
    <p:extLst>
      <p:ext uri="{BB962C8B-B14F-4D97-AF65-F5344CB8AC3E}">
        <p14:creationId xmlns:p14="http://schemas.microsoft.com/office/powerpoint/2010/main" val="4061619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A1502-56C0-4128-B6AB-A0E36BF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048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Black"/>
              </a:rPr>
              <a:t>Graduation Requirements for Students </a:t>
            </a:r>
            <a:br>
              <a:rPr lang="en-US" altLang="en-US" sz="1800">
                <a:latin typeface="Arial Black"/>
              </a:rPr>
            </a:br>
            <a:r>
              <a:rPr lang="en-US" altLang="en-US" sz="1800">
                <a:latin typeface="Arial Black"/>
              </a:rPr>
              <a:t>Entering Gr. 12 in Sep 2025</a:t>
            </a:r>
            <a:br>
              <a:rPr lang="en-US" altLang="en-US" sz="2400" u="sng">
                <a:solidFill>
                  <a:srgbClr val="0070C0"/>
                </a:solidFill>
                <a:latin typeface="Arial Black"/>
              </a:rPr>
            </a:br>
            <a:r>
              <a:rPr lang="en-US" altLang="en-US" sz="1600" i="1">
                <a:solidFill>
                  <a:srgbClr val="FFFF00"/>
                </a:solidFill>
                <a:latin typeface="Arial Black"/>
              </a:rPr>
              <a:t>(Yellow = Electives)</a:t>
            </a:r>
          </a:p>
        </p:txBody>
      </p:sp>
      <p:graphicFrame>
        <p:nvGraphicFramePr>
          <p:cNvPr id="22584" name="Group 56">
            <a:extLst>
              <a:ext uri="{FF2B5EF4-FFF2-40B4-BE49-F238E27FC236}">
                <a16:creationId xmlns:a16="http://schemas.microsoft.com/office/drawing/2014/main" id="{65E8075E-D2C6-4760-AC33-7256CFFCAD0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88292"/>
          <a:ext cx="8686800" cy="551294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Science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77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Indigenous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Math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30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378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Math: MWA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MFP 10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At least one of: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Psychology 30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</a:pPr>
                      <a:endParaRPr kumimoji="0" lang="en-US"/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Science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Wellness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125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1008AF06-2110-4607-9ADB-F4B00E182C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1695" r="3173" b="7458"/>
          <a:stretch/>
        </p:blipFill>
        <p:spPr bwMode="auto">
          <a:xfrm>
            <a:off x="144584" y="1199615"/>
            <a:ext cx="8856993" cy="4657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70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42533C-F786-4452-BF50-2E03255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23" y="-353646"/>
            <a:ext cx="5513754" cy="2133600"/>
          </a:xfrm>
        </p:spPr>
        <p:txBody>
          <a:bodyPr/>
          <a:lstStyle/>
          <a:p>
            <a:pPr eaLnBrk="1" hangingPunct="1"/>
            <a:r>
              <a:rPr lang="en-CA" altLang="en-US" sz="3600" b="1">
                <a:solidFill>
                  <a:srgbClr val="FFC000"/>
                </a:solidFill>
                <a:latin typeface="Bookman Old Style"/>
              </a:rPr>
              <a:t>SCIENCE PATHWAYS</a:t>
            </a:r>
            <a:endParaRPr lang="en-CA" altLang="en-US" sz="3600" b="1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DFCF862-E6EC-163A-58F7-5C15EB54F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362075"/>
            <a:ext cx="8439150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560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C04E-063C-45B4-811B-3A362A3D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14"/>
            <a:ext cx="8280400" cy="598833"/>
          </a:xfrm>
        </p:spPr>
        <p:txBody>
          <a:bodyPr/>
          <a:lstStyle/>
          <a:p>
            <a:pPr>
              <a:defRPr/>
            </a:pPr>
            <a:r>
              <a:rPr lang="en-CA" sz="4000" b="1" u="sng">
                <a:solidFill>
                  <a:srgbClr val="059B1E"/>
                </a:solidFill>
                <a:latin typeface="Times New Roman"/>
                <a:cs typeface="Times New Roman"/>
              </a:rPr>
              <a:t>University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FD47-164E-4DCD-9A91-5C518447A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46" y="728041"/>
            <a:ext cx="8555934" cy="6126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CA" sz="1800"/>
              <a:t>*For the most up-to-date information, always check the U of S website </a:t>
            </a:r>
            <a:r>
              <a:rPr lang="en-CA" sz="1800">
                <a:hlinkClick r:id="rId2"/>
              </a:rPr>
              <a:t>https://www.usask.ca/</a:t>
            </a:r>
            <a:r>
              <a:rPr lang="en-CA" sz="1800"/>
              <a:t>  </a:t>
            </a:r>
            <a:endParaRPr lang="en-US" sz="1800"/>
          </a:p>
          <a:p>
            <a:pPr marL="0" indent="0">
              <a:buNone/>
              <a:defRPr/>
            </a:pPr>
            <a:endParaRPr lang="en-CA" sz="180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sz="2800" u="sng"/>
              <a:t>Direct Entry College Requirements</a:t>
            </a:r>
            <a:endParaRPr lang="en-CA" sz="2800" u="sng">
              <a:cs typeface="Calibri"/>
            </a:endParaRPr>
          </a:p>
          <a:p>
            <a:pPr marL="0" indent="0">
              <a:buNone/>
              <a:defRPr/>
            </a:pPr>
            <a:endParaRPr lang="en-CA" sz="2400" b="1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400" b="1"/>
              <a:t>Agriculture &amp; Bioresources</a:t>
            </a:r>
            <a:endParaRPr lang="en-CA" sz="2400" b="1">
              <a:cs typeface="Calibri"/>
            </a:endParaRPr>
          </a:p>
          <a:p>
            <a:pPr marL="361950" lvl="1" indent="-361950">
              <a:buFont typeface="Wingdings" panose="05000000000000000000" pitchFamily="2" charset="2"/>
              <a:buChar char="ü"/>
              <a:defRPr/>
            </a:pPr>
            <a:r>
              <a:rPr lang="en-CA" sz="2400"/>
              <a:t>BIO30, CHE30, MFO30 </a:t>
            </a:r>
            <a:r>
              <a:rPr lang="en-CA" sz="2400" u="sng"/>
              <a:t>or</a:t>
            </a:r>
            <a:r>
              <a:rPr lang="en-CA" sz="2400"/>
              <a:t> MPC30</a:t>
            </a:r>
            <a:endParaRPr lang="en-CA" sz="2400"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2400"/>
          </a:p>
          <a:p>
            <a:pPr marL="0" indent="0">
              <a:buNone/>
              <a:defRPr/>
            </a:pPr>
            <a:r>
              <a:rPr lang="en-CA" sz="2400" b="1"/>
              <a:t>Education</a:t>
            </a:r>
            <a:r>
              <a:rPr lang="en-CA" sz="2400"/>
              <a:t> </a:t>
            </a:r>
          </a:p>
          <a:p>
            <a:pPr marL="0" indent="0">
              <a:buNone/>
              <a:defRPr/>
            </a:pPr>
            <a:r>
              <a:rPr lang="en-CA" sz="2000"/>
              <a:t>(</a:t>
            </a:r>
            <a:r>
              <a:rPr lang="en-CA" sz="2000">
                <a:ea typeface="+mn-lt"/>
                <a:cs typeface="+mn-lt"/>
              </a:rPr>
              <a:t>includes SUNTEP, NORTEP and ITEP Programs- these programs are rolling admission, however) </a:t>
            </a:r>
            <a:endParaRPr lang="en-CA" sz="2000">
              <a:cs typeface="Calibri"/>
            </a:endParaRPr>
          </a:p>
          <a:p>
            <a:pPr marL="361950" lvl="1" indent="-361950">
              <a:buFont typeface="Wingdings" panose="05000000000000000000" pitchFamily="2" charset="2"/>
              <a:buChar char="ü"/>
              <a:defRPr/>
            </a:pPr>
            <a:r>
              <a:rPr lang="en-CA" sz="2400"/>
              <a:t>30-level science</a:t>
            </a:r>
            <a:endParaRPr lang="en-CA" sz="2400">
              <a:cs typeface="Calibri"/>
            </a:endParaRPr>
          </a:p>
          <a:p>
            <a:pPr marL="361950" lvl="1" indent="-361950">
              <a:buFont typeface="Wingdings" panose="05000000000000000000" pitchFamily="2" charset="2"/>
              <a:buChar char="ü"/>
              <a:defRPr/>
            </a:pPr>
            <a:r>
              <a:rPr lang="en-CA" sz="2400"/>
              <a:t>MFO 30 </a:t>
            </a:r>
            <a:r>
              <a:rPr lang="en-CA" sz="2400" u="sng"/>
              <a:t>or</a:t>
            </a:r>
            <a:r>
              <a:rPr lang="en-CA" sz="2400"/>
              <a:t> MPC30</a:t>
            </a:r>
            <a:endParaRPr lang="en-CA" sz="2400">
              <a:cs typeface="Calibri"/>
            </a:endParaRPr>
          </a:p>
          <a:p>
            <a:pPr marL="361950" lvl="1" indent="-361950">
              <a:buFont typeface="Wingdings" panose="05000000000000000000" pitchFamily="2" charset="2"/>
              <a:buChar char="ü"/>
              <a:defRPr/>
            </a:pPr>
            <a:r>
              <a:rPr lang="en-CA" sz="2400"/>
              <a:t>30 level Fine Art </a:t>
            </a:r>
            <a:r>
              <a:rPr lang="en-CA" sz="2400" u="sng">
                <a:ea typeface="+mn-lt"/>
                <a:cs typeface="+mn-lt"/>
              </a:rPr>
              <a:t>or</a:t>
            </a:r>
            <a:r>
              <a:rPr lang="en-CA" sz="2400">
                <a:ea typeface="+mn-lt"/>
                <a:cs typeface="+mn-lt"/>
              </a:rPr>
              <a:t> a 30 level Language (other than English)</a:t>
            </a:r>
            <a:endParaRPr lang="en-CA" sz="2400" b="1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2400"/>
          </a:p>
          <a:p>
            <a:pPr marL="0" lvl="1" indent="0">
              <a:buNone/>
              <a:defRPr/>
            </a:pPr>
            <a:r>
              <a:rPr lang="en-CA" sz="2400" b="1"/>
              <a:t>Kinesiology</a:t>
            </a:r>
            <a:endParaRPr lang="en-CA" sz="2400" b="1">
              <a:cs typeface="Calibri"/>
            </a:endParaRPr>
          </a:p>
          <a:p>
            <a:pPr marL="361950" lvl="2" indent="-361950">
              <a:buFont typeface="Wingdings" panose="05000000000000000000" pitchFamily="2" charset="2"/>
              <a:buChar char="ü"/>
              <a:defRPr/>
            </a:pPr>
            <a:r>
              <a:rPr lang="en-CA"/>
              <a:t>BIO 30, CHE 30 </a:t>
            </a:r>
            <a:r>
              <a:rPr lang="en-CA" u="sng"/>
              <a:t>or</a:t>
            </a:r>
            <a:r>
              <a:rPr lang="en-CA"/>
              <a:t> PHY 30, MFO 30 </a:t>
            </a:r>
            <a:r>
              <a:rPr lang="en-CA" u="sng"/>
              <a:t>or</a:t>
            </a:r>
            <a:r>
              <a:rPr lang="en-CA"/>
              <a:t> MPC 30</a:t>
            </a:r>
            <a:endParaRPr lang="en-CA">
              <a:cs typeface="Calibri"/>
            </a:endParaRP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3714751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4A8C7-3BFE-471A-BF57-348E8073DF2F}"/>
              </a:ext>
            </a:extLst>
          </p:cNvPr>
          <p:cNvSpPr/>
          <p:nvPr/>
        </p:nvSpPr>
        <p:spPr>
          <a:xfrm>
            <a:off x="381000" y="228600"/>
            <a:ext cx="8610600" cy="55707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2" indent="0" algn="ctr">
              <a:buNone/>
              <a:defRPr/>
            </a:pPr>
            <a:r>
              <a:rPr lang="en-CA" b="0" u="sng">
                <a:solidFill>
                  <a:schemeClr val="tx1"/>
                </a:solidFill>
                <a:latin typeface="Calibri"/>
                <a:cs typeface="Calibri Light"/>
              </a:rPr>
              <a:t>Direct Entry College Requirements</a:t>
            </a:r>
          </a:p>
          <a:p>
            <a:pPr marL="400050" lvl="2" indent="0">
              <a:buNone/>
              <a:defRPr/>
            </a:pPr>
            <a:endParaRPr lang="en-CA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en-CA" sz="2400">
                <a:solidFill>
                  <a:schemeClr val="tx1"/>
                </a:solidFill>
                <a:latin typeface="Arial" panose="020B0604020202020204" pitchFamily="34" charset="0"/>
              </a:rPr>
              <a:t>Arts and Science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CA" sz="2400" b="0">
                <a:solidFill>
                  <a:schemeClr val="tx1"/>
                </a:solidFill>
                <a:latin typeface="Arial" panose="020B0604020202020204" pitchFamily="34" charset="0"/>
              </a:rPr>
              <a:t>MFO30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CA" sz="2200" b="0">
                <a:solidFill>
                  <a:schemeClr val="tx1"/>
                </a:solidFill>
                <a:latin typeface="Arial" panose="020B0604020202020204" pitchFamily="34" charset="0"/>
              </a:rPr>
              <a:t>Some university-level courses require high school level prerequisites. Please check </a:t>
            </a:r>
            <a:r>
              <a:rPr lang="en-CA" sz="2200" b="0">
                <a:solidFill>
                  <a:srgbClr val="0000FF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www.usask.ca</a:t>
            </a:r>
            <a:r>
              <a:rPr lang="en-CA" sz="2200" b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CA" sz="2200" b="0">
                <a:solidFill>
                  <a:schemeClr val="tx1"/>
                </a:solidFill>
                <a:latin typeface="Arial" panose="020B0604020202020204" pitchFamily="34" charset="0"/>
              </a:rPr>
              <a:t>for degree requirements </a:t>
            </a:r>
          </a:p>
          <a:p>
            <a:pPr>
              <a:defRPr/>
            </a:pPr>
            <a:endParaRPr lang="en-CA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sz="2400">
                <a:solidFill>
                  <a:schemeClr val="tx1"/>
                </a:solidFill>
                <a:latin typeface="Arial" panose="020B0604020202020204" pitchFamily="34" charset="0"/>
              </a:rPr>
              <a:t>Edwards School of Business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CA" sz="2400" b="0">
                <a:solidFill>
                  <a:schemeClr val="tx1"/>
                </a:solidFill>
                <a:latin typeface="Arial" panose="020B0604020202020204" pitchFamily="34" charset="0"/>
              </a:rPr>
              <a:t>MFO30 or MPC30 </a:t>
            </a:r>
            <a:r>
              <a:rPr lang="en-CA" sz="2000" b="0" i="1">
                <a:solidFill>
                  <a:schemeClr val="tx1"/>
                </a:solidFill>
                <a:latin typeface="Arial" panose="020B0604020202020204" pitchFamily="34" charset="0"/>
              </a:rPr>
              <a:t>(MPC30 recommended)</a:t>
            </a:r>
          </a:p>
          <a:p>
            <a:pPr lvl="1">
              <a:defRPr/>
            </a:pPr>
            <a:endParaRPr lang="en-CA" sz="24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sz="2400">
                <a:solidFill>
                  <a:schemeClr val="tx1"/>
                </a:solidFill>
                <a:latin typeface="Arial" panose="020B0604020202020204" pitchFamily="34" charset="0"/>
              </a:rPr>
              <a:t>Engineering</a:t>
            </a:r>
          </a:p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en-CA" sz="2400" b="0">
                <a:solidFill>
                  <a:schemeClr val="tx1"/>
                </a:solidFill>
                <a:latin typeface="Arial" panose="020B0604020202020204" pitchFamily="34" charset="0"/>
              </a:rPr>
              <a:t>Minimum of 70% required in MPC30, CHE30 and PHY30</a:t>
            </a:r>
          </a:p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en-CA" sz="2400" b="0">
                <a:solidFill>
                  <a:schemeClr val="tx1"/>
                </a:solidFill>
                <a:latin typeface="Arial" panose="020B0604020202020204" pitchFamily="34" charset="0"/>
              </a:rPr>
              <a:t>Calculus 30 recommended</a:t>
            </a:r>
          </a:p>
          <a:p>
            <a:pPr lvl="1">
              <a:defRPr/>
            </a:pP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479990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2856CB5-E5EA-4619-A895-99C29C35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88913"/>
            <a:ext cx="8883650" cy="1639887"/>
          </a:xfrm>
        </p:spPr>
        <p:txBody>
          <a:bodyPr/>
          <a:lstStyle/>
          <a:p>
            <a:r>
              <a:rPr lang="en-CA" altLang="en-US" sz="3200" u="sng"/>
              <a:t>Non-Direct Entry College Requirements</a:t>
            </a:r>
            <a:br>
              <a:rPr lang="en-CA" altLang="en-US" sz="3200" u="sng"/>
            </a:br>
            <a:r>
              <a:rPr lang="en-CA" altLang="en-US" sz="2300" b="1" i="1">
                <a:solidFill>
                  <a:srgbClr val="0070C0"/>
                </a:solidFill>
              </a:rPr>
              <a:t>Note:</a:t>
            </a:r>
            <a:r>
              <a:rPr lang="en-CA" altLang="en-US" sz="2300" i="1">
                <a:solidFill>
                  <a:srgbClr val="0070C0"/>
                </a:solidFill>
              </a:rPr>
              <a:t> A student has a minimum of 1 year of study at the university level</a:t>
            </a:r>
            <a:br>
              <a:rPr lang="en-CA" altLang="en-US" sz="3200" u="sng"/>
            </a:br>
            <a:endParaRPr lang="en-CA" altLang="en-US" sz="3200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97C5-4D48-41F8-AA17-762D71334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2557"/>
            <a:ext cx="8218488" cy="4995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CA" sz="2800" b="1"/>
              <a:t>Medicine, Dentistry, Veterinary Medicine</a:t>
            </a:r>
            <a:endParaRPr lang="en-US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MPC30 (recommended) </a:t>
            </a:r>
            <a:r>
              <a:rPr lang="en-CA" u="sng"/>
              <a:t>or</a:t>
            </a:r>
            <a:r>
              <a:rPr lang="en-CA"/>
              <a:t> MFO30,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BIO30, CHE30, PHY30</a:t>
            </a:r>
            <a:endParaRPr lang="en-CA">
              <a:cs typeface="Calibri"/>
            </a:endParaRPr>
          </a:p>
          <a:p>
            <a:pPr marL="0" indent="0">
              <a:buNone/>
              <a:defRPr/>
            </a:pPr>
            <a:r>
              <a:rPr lang="en-CA" sz="2800" b="1"/>
              <a:t>Pharmacy, Nutrition and Dietetics</a:t>
            </a:r>
            <a:endParaRPr lang="en-CA" sz="2800" b="1"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MPC30 (recommended) </a:t>
            </a:r>
            <a:r>
              <a:rPr lang="en-CA" u="sng"/>
              <a:t>or</a:t>
            </a:r>
            <a:r>
              <a:rPr lang="en-CA"/>
              <a:t> MFO30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BIO30, CHE30 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PHY30 (recommended)</a:t>
            </a:r>
            <a:endParaRPr lang="en-CA">
              <a:cs typeface="Calibri"/>
            </a:endParaRPr>
          </a:p>
          <a:p>
            <a:pPr marL="0" indent="0">
              <a:buNone/>
              <a:defRPr/>
            </a:pPr>
            <a:r>
              <a:rPr lang="en-CA" sz="2800" b="1"/>
              <a:t>Nursing</a:t>
            </a:r>
            <a:endParaRPr lang="en-CA" sz="2800" b="1"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MFO30 </a:t>
            </a:r>
            <a:r>
              <a:rPr lang="en-CA" u="sng"/>
              <a:t>or</a:t>
            </a:r>
            <a:r>
              <a:rPr lang="en-CA"/>
              <a:t> MPC30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BIO30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/>
              <a:t>CHE30 (recommended)</a:t>
            </a:r>
            <a:endParaRPr lang="en-CA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CA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06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F80D6-8002-4F73-8FD4-D35551FBC940}"/>
              </a:ext>
            </a:extLst>
          </p:cNvPr>
          <p:cNvSpPr/>
          <p:nvPr/>
        </p:nvSpPr>
        <p:spPr>
          <a:xfrm>
            <a:off x="467518" y="152401"/>
            <a:ext cx="8208963" cy="6306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05740" indent="-205740" algn="ctr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3200" i="1" u="sng">
                <a:solidFill>
                  <a:srgbClr val="FFFF00"/>
                </a:solidFill>
                <a:latin typeface="Bookman Old Style"/>
                <a:cs typeface="Arial"/>
              </a:rPr>
              <a:t>NOTE: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75">
                <a:solidFill>
                  <a:schemeClr val="tx1"/>
                </a:solidFill>
                <a:latin typeface="Bookman Old Style" pitchFamily="18" charset="0"/>
              </a:rPr>
              <a:t>GRADE 10 COURSES are labelled as ‘10’. 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50" b="0">
                <a:solidFill>
                  <a:schemeClr val="tx1"/>
                </a:solidFill>
                <a:latin typeface="Bookman Old Style"/>
                <a:cs typeface="Arial"/>
              </a:rPr>
              <a:t>i.e. One of the Grade 10 English courses is ELA10.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825" b="0">
              <a:solidFill>
                <a:schemeClr val="tx1"/>
              </a:solidFill>
              <a:latin typeface="Bookman Old Style" pitchFamily="18" charset="0"/>
            </a:endParaRP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75">
                <a:solidFill>
                  <a:schemeClr val="tx1"/>
                </a:solidFill>
                <a:latin typeface="Bookman Old Style" pitchFamily="18" charset="0"/>
              </a:rPr>
              <a:t>GRADE 11 COURSES are labelled as ‘20’.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50" b="0">
                <a:solidFill>
                  <a:schemeClr val="tx1"/>
                </a:solidFill>
                <a:latin typeface="Bookman Old Style"/>
                <a:cs typeface="Arial"/>
              </a:rPr>
              <a:t>i.e. One of the Grade 11 Math courses is MWA20.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825">
              <a:solidFill>
                <a:schemeClr val="tx1"/>
              </a:solidFill>
              <a:latin typeface="Bookman Old Style" pitchFamily="18" charset="0"/>
            </a:endParaRP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75">
                <a:solidFill>
                  <a:schemeClr val="tx1"/>
                </a:solidFill>
                <a:latin typeface="Bookman Old Style" pitchFamily="18" charset="0"/>
              </a:rPr>
              <a:t>GRADE 12 COURSES are labelled as ‘30’.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75" b="0">
                <a:solidFill>
                  <a:schemeClr val="tx1"/>
                </a:solidFill>
                <a:latin typeface="Bookman Old Style" pitchFamily="18" charset="0"/>
              </a:rPr>
              <a:t>i.e.  The Grade 12 History course is HIS30.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1050">
              <a:solidFill>
                <a:schemeClr val="tx1"/>
              </a:solidFill>
              <a:latin typeface="Bookman Old Style" pitchFamily="18" charset="0"/>
            </a:endParaRP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75">
                <a:solidFill>
                  <a:schemeClr val="tx1"/>
                </a:solidFill>
                <a:latin typeface="Bookman Old Style" pitchFamily="18" charset="0"/>
              </a:rPr>
              <a:t>ANY COURSE ENDING IN A ‘1’ is a MODIFIED course.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50" b="0">
                <a:solidFill>
                  <a:schemeClr val="tx1"/>
                </a:solidFill>
                <a:latin typeface="Bookman Old Style"/>
                <a:cs typeface="Arial"/>
              </a:rPr>
              <a:t>i.e. MATH 11, ESC21, ELA21</a:t>
            </a: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175" b="0">
              <a:solidFill>
                <a:schemeClr val="tx1"/>
              </a:solidFill>
              <a:latin typeface="Bookman Old Style" pitchFamily="18" charset="0"/>
            </a:endParaRPr>
          </a:p>
          <a:p>
            <a:pPr marL="205740" indent="-205740" defTabSz="68580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175" b="0" i="1">
                <a:solidFill>
                  <a:schemeClr val="tx1"/>
                </a:solidFill>
                <a:latin typeface="Bookman Old Style" pitchFamily="18" charset="0"/>
              </a:rPr>
              <a:t>*Students need parent/counsellor/LAT approval to enroll in modified classes*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8DB6-3394-4F94-9E3F-CFDBB8FE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0547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  <a:cs typeface="Calibri"/>
              </a:rPr>
              <a:t>Helpful information about </a:t>
            </a:r>
            <a:br>
              <a:rPr lang="en-US" sz="3200">
                <a:cs typeface="Calibri"/>
              </a:rPr>
            </a:br>
            <a:r>
              <a:rPr lang="en-US" sz="3200">
                <a:solidFill>
                  <a:srgbClr val="0000FF"/>
                </a:solidFill>
                <a:cs typeface="Calibri"/>
              </a:rPr>
              <a:t>Post-Secondary programs can be found: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D361AD-CA73-43D9-BD37-EEDD2DBB0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15" y="1773072"/>
            <a:ext cx="3538267" cy="3662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432FB-AD9E-4E49-BCD8-0D39FC651CD5}"/>
              </a:ext>
            </a:extLst>
          </p:cNvPr>
          <p:cNvSpPr txBox="1"/>
          <p:nvPr/>
        </p:nvSpPr>
        <p:spPr>
          <a:xfrm>
            <a:off x="2948795" y="5607605"/>
            <a:ext cx="29301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Times New Roman"/>
                <a:cs typeface="Arial"/>
              </a:rPr>
              <a:t>Check it out!</a:t>
            </a:r>
            <a:endParaRPr 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1C082F0-5596-4258-B949-F7DC77FBB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0040"/>
            <a:ext cx="7772400" cy="2743200"/>
          </a:xfrm>
        </p:spPr>
        <p:txBody>
          <a:bodyPr/>
          <a:lstStyle/>
          <a:p>
            <a:pPr algn="l"/>
            <a:r>
              <a:rPr lang="en-US" altLang="en-US" sz="3600" i="1">
                <a:solidFill>
                  <a:srgbClr val="0000FF"/>
                </a:solidFill>
              </a:rPr>
              <a:t>Here we go, our future Grade 12’s!</a:t>
            </a:r>
            <a:br>
              <a:rPr lang="en-US" altLang="en-US" sz="3600" i="1"/>
            </a:br>
            <a:br>
              <a:rPr lang="en-US" altLang="en-US" sz="3600" i="1"/>
            </a:br>
            <a:r>
              <a:rPr lang="en-US" altLang="en-US" sz="2800" b="1"/>
              <a:t>Step 1: </a:t>
            </a:r>
            <a:r>
              <a:rPr lang="en-US" altLang="en-US" sz="2800"/>
              <a:t>Review your current timetable (provided)</a:t>
            </a:r>
            <a:br>
              <a:rPr lang="en-US" altLang="en-US" sz="3600"/>
            </a:br>
            <a:r>
              <a:rPr lang="en-US" altLang="en-US" sz="2800" b="1"/>
              <a:t>Step 2: </a:t>
            </a:r>
            <a:r>
              <a:rPr lang="en-US" altLang="en-US" sz="2800"/>
              <a:t>Review your Ministry Transcript </a:t>
            </a:r>
            <a:br>
              <a:rPr lang="en-US" altLang="en-US" sz="2800"/>
            </a:br>
            <a:r>
              <a:rPr lang="en-US" altLang="en-US" sz="2800"/>
              <a:t>		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F159C-4FB3-479F-A591-131D2ED9A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672080"/>
            <a:ext cx="7736840" cy="311912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</a:rPr>
              <a:t>Are your name, address, birthdate accurate? Make any </a:t>
            </a:r>
            <a:r>
              <a:rPr lang="en-US" sz="2400" u="sng">
                <a:solidFill>
                  <a:schemeClr val="tx1"/>
                </a:solidFill>
              </a:rPr>
              <a:t>corrections</a:t>
            </a:r>
            <a:r>
              <a:rPr lang="en-US" sz="2400">
                <a:solidFill>
                  <a:schemeClr val="tx1"/>
                </a:solidFill>
              </a:rPr>
              <a:t> on your Ministry Transcript. </a:t>
            </a: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</a:rPr>
              <a:t>Is your credit count accurate?</a:t>
            </a:r>
          </a:p>
          <a:p>
            <a:pPr algn="l">
              <a:defRPr/>
            </a:pPr>
            <a:endParaRPr lang="en-US" sz="240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400" i="1">
                <a:solidFill>
                  <a:schemeClr val="tx1"/>
                </a:solidFill>
              </a:rPr>
              <a:t>If you see any </a:t>
            </a:r>
            <a:r>
              <a:rPr lang="en-US" sz="2400" b="1" i="1">
                <a:solidFill>
                  <a:schemeClr val="tx1"/>
                </a:solidFill>
              </a:rPr>
              <a:t>errors</a:t>
            </a:r>
            <a:r>
              <a:rPr lang="en-US" sz="2400" i="1">
                <a:solidFill>
                  <a:schemeClr val="tx1"/>
                </a:solidFill>
              </a:rPr>
              <a:t>, please circle the concern and write a brief note. We will review this upon submission.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84379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A8BED6F3-828C-47F7-BAE0-A4DDBD65F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" y="411919"/>
            <a:ext cx="7930661" cy="5955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507A892-D744-46A5-A4FC-99B5510F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533400"/>
            <a:ext cx="8382000" cy="28194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rgbClr val="0000FF"/>
                </a:solidFill>
              </a:rPr>
              <a:t>Grade 12 Course Selection Sheet </a:t>
            </a:r>
            <a:r>
              <a:rPr lang="en-US" altLang="en-US" sz="2000" i="1">
                <a:solidFill>
                  <a:srgbClr val="0000FF"/>
                </a:solidFill>
              </a:rPr>
              <a:t>(continued)</a:t>
            </a:r>
            <a:br>
              <a:rPr lang="en-US" altLang="en-US" sz="2800" b="1"/>
            </a:br>
            <a:r>
              <a:rPr lang="en-US" altLang="en-US" sz="2800" b="1"/>
              <a:t>Step 3:</a:t>
            </a:r>
            <a:r>
              <a:rPr lang="en-US" altLang="en-US" sz="2800"/>
              <a:t> Use the Ministry Transcript </a:t>
            </a:r>
            <a:r>
              <a:rPr lang="en-US" altLang="en-US" sz="2800" u="sng"/>
              <a:t>AND</a:t>
            </a:r>
            <a:r>
              <a:rPr lang="en-US" altLang="en-US" sz="2800"/>
              <a:t> your current timetable and </a:t>
            </a:r>
            <a:r>
              <a:rPr lang="en-US" altLang="en-US" sz="2800" b="1" i="1" u="sng"/>
              <a:t>neatly:</a:t>
            </a:r>
            <a:br>
              <a:rPr lang="en-US" altLang="en-US" sz="2800"/>
            </a:br>
            <a:r>
              <a:rPr lang="en-US" altLang="en-US" sz="2800"/>
              <a:t>  </a:t>
            </a:r>
          </a:p>
        </p:txBody>
      </p:sp>
      <p:sp>
        <p:nvSpPr>
          <p:cNvPr id="27651" name="Content Placeholder 4">
            <a:extLst>
              <a:ext uri="{FF2B5EF4-FFF2-40B4-BE49-F238E27FC236}">
                <a16:creationId xmlns:a16="http://schemas.microsoft.com/office/drawing/2014/main" id="{81ADF6A2-7750-4766-90DB-D877611A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/>
              <a:t> </a:t>
            </a:r>
            <a:r>
              <a:rPr lang="en-US" altLang="en-US" sz="2800"/>
              <a:t>Write your name on the Course Selection Card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/>
              <a:t> Assume you will pass all Semester 2 classes</a:t>
            </a:r>
            <a:br>
              <a:rPr lang="en-US" altLang="en-US" sz="2800"/>
            </a:br>
            <a:endParaRPr lang="en-US" altLang="en-US" sz="2800"/>
          </a:p>
          <a:p>
            <a:pPr marL="0" indent="0">
              <a:buNone/>
            </a:pPr>
            <a:r>
              <a:rPr lang="en-US" altLang="en-US" sz="2800" b="1"/>
              <a:t>Step 4: </a:t>
            </a:r>
            <a:r>
              <a:rPr lang="en-US" altLang="en-US" sz="2800"/>
              <a:t>Please put a</a:t>
            </a:r>
            <a:r>
              <a:rPr lang="en-US" altLang="en-US" sz="2800" b="1"/>
              <a:t> </a:t>
            </a:r>
            <a:r>
              <a:rPr lang="en-CA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✔</a:t>
            </a:r>
            <a:r>
              <a:rPr lang="en-US" altLang="en-US" sz="2800" b="1"/>
              <a:t> </a:t>
            </a:r>
            <a:r>
              <a:rPr lang="en-US" altLang="en-US" sz="2800"/>
              <a:t>if you need LAS or EAL tutorials next year. </a:t>
            </a:r>
            <a:br>
              <a:rPr lang="en-CA" altLang="en-US" sz="2800"/>
            </a:br>
            <a:r>
              <a:rPr lang="en-CA" altLang="en-US" sz="2800" b="1"/>
              <a:t> </a:t>
            </a:r>
            <a:endParaRPr lang="en-US" altLang="en-US" sz="28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71C3C-E216-DC28-20EA-6FA7BB86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9144000" cy="383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B8AC0-6373-4FB8-F049-0D89A6A76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79" y="4767183"/>
            <a:ext cx="5701241" cy="183364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9A6F-9ABC-43B7-A71A-ED38D0C0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04181"/>
          </a:xfrm>
        </p:spPr>
        <p:txBody>
          <a:bodyPr/>
          <a:lstStyle/>
          <a:p>
            <a:pPr algn="l"/>
            <a:r>
              <a:rPr lang="en-CA" sz="2400" b="1"/>
              <a:t>Step 5: </a:t>
            </a:r>
            <a:r>
              <a:rPr lang="en-CA" sz="2400" b="1" i="1">
                <a:solidFill>
                  <a:srgbClr val="0000FF"/>
                </a:solidFill>
              </a:rPr>
              <a:t>If registering in </a:t>
            </a:r>
            <a:r>
              <a:rPr lang="en-CA" sz="2400" b="1" i="1" err="1">
                <a:solidFill>
                  <a:srgbClr val="0000FF"/>
                </a:solidFill>
              </a:rPr>
              <a:t>miyo</a:t>
            </a:r>
            <a:r>
              <a:rPr lang="en-CA" sz="2400" b="1" i="1">
                <a:solidFill>
                  <a:srgbClr val="0000FF"/>
                </a:solidFill>
              </a:rPr>
              <a:t> programming- please note which courses are offered!</a:t>
            </a:r>
            <a:br>
              <a:rPr lang="en-CA" sz="2800" b="1">
                <a:solidFill>
                  <a:srgbClr val="0000FF"/>
                </a:solidFill>
              </a:rPr>
            </a:br>
            <a:endParaRPr lang="en-CA" sz="2800" b="1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789D2-F73F-A0EA-0BF4-1BCE963D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023382"/>
            <a:ext cx="9059539" cy="2000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9FB2E-746A-52C4-05CA-8A1F9A5786DF}"/>
              </a:ext>
            </a:extLst>
          </p:cNvPr>
          <p:cNvSpPr txBox="1"/>
          <p:nvPr/>
        </p:nvSpPr>
        <p:spPr>
          <a:xfrm>
            <a:off x="245097" y="4279769"/>
            <a:ext cx="86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check the box if interested in being apart of the </a:t>
            </a:r>
            <a:r>
              <a:rPr lang="en-CA" b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miyo</a:t>
            </a:r>
            <a:r>
              <a:rPr lang="en-CA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select the classes that you need to take.</a:t>
            </a:r>
          </a:p>
        </p:txBody>
      </p:sp>
    </p:spTree>
    <p:extLst>
      <p:ext uri="{BB962C8B-B14F-4D97-AF65-F5344CB8AC3E}">
        <p14:creationId xmlns:p14="http://schemas.microsoft.com/office/powerpoint/2010/main" val="11245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44395-061C-9720-06A0-C7EC28C6D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64" y="1922662"/>
            <a:ext cx="8830264" cy="46700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AFB3C965-27DC-4E5B-AFF8-5D799F83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257675"/>
          </a:xfrm>
        </p:spPr>
        <p:txBody>
          <a:bodyPr/>
          <a:lstStyle/>
          <a:p>
            <a:pPr algn="l"/>
            <a:r>
              <a:rPr lang="en-US" altLang="en-US" sz="2400">
                <a:solidFill>
                  <a:srgbClr val="0000FF"/>
                </a:solidFill>
                <a:latin typeface="+mn-lt"/>
              </a:rPr>
              <a:t>Grade 12 Course Selection Sheet </a:t>
            </a:r>
            <a:r>
              <a:rPr lang="en-US" altLang="en-US" sz="2000" i="1">
                <a:solidFill>
                  <a:srgbClr val="0000FF"/>
                </a:solidFill>
                <a:latin typeface="+mn-lt"/>
              </a:rPr>
              <a:t>(continued)</a:t>
            </a:r>
            <a:br>
              <a:rPr lang="en-US" altLang="en-US" sz="2000" i="1">
                <a:latin typeface="+mn-lt"/>
              </a:rPr>
            </a:br>
            <a:r>
              <a:rPr lang="en-US" altLang="en-US" sz="2400" b="1" u="sng"/>
              <a:t>Step 6:</a:t>
            </a:r>
            <a:r>
              <a:rPr lang="en-US" altLang="en-US" sz="2400"/>
              <a:t> At the top of the Selection Card- Place a </a:t>
            </a:r>
            <a:r>
              <a:rPr lang="en-CA" sz="20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✔</a:t>
            </a:r>
            <a:r>
              <a:rPr lang="en-US" altLang="en-US" sz="2400" i="1" u="sng"/>
              <a:t> beside the Required classes </a:t>
            </a:r>
            <a:r>
              <a:rPr lang="en-US" altLang="en-US" sz="2400" u="sng"/>
              <a:t>you </a:t>
            </a:r>
            <a:r>
              <a:rPr lang="en-US" altLang="en-US" sz="2400" i="1" u="sng"/>
              <a:t>need</a:t>
            </a:r>
            <a:r>
              <a:rPr lang="en-US" altLang="en-US" sz="2400"/>
              <a:t> to take next year. </a:t>
            </a:r>
            <a:r>
              <a:rPr lang="en-CA" sz="2400"/>
              <a:t>If you have been </a:t>
            </a:r>
            <a:r>
              <a:rPr lang="en-CA" sz="2400" i="1" u="sng"/>
              <a:t>unsuccessful OR have not taken a required </a:t>
            </a:r>
            <a:r>
              <a:rPr lang="en-CA" sz="2400"/>
              <a:t>course, you must sign up for this next year!</a:t>
            </a:r>
            <a:br>
              <a:rPr lang="en-CA" sz="2400"/>
            </a:br>
            <a:br>
              <a:rPr lang="en-US" altLang="en-US" sz="24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F85EB-2872-FF1B-1F63-6DE7618A816F}"/>
              </a:ext>
            </a:extLst>
          </p:cNvPr>
          <p:cNvSpPr txBox="1"/>
          <p:nvPr/>
        </p:nvSpPr>
        <p:spPr>
          <a:xfrm>
            <a:off x="6038850" y="4361308"/>
            <a:ext cx="2961686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rgbClr val="FF0000"/>
                </a:solidFill>
                <a:latin typeface="Times New Roman"/>
                <a:cs typeface="Arial"/>
              </a:rPr>
              <a:t>NOTE</a:t>
            </a:r>
            <a:r>
              <a:rPr lang="en-US" sz="2300" b="0">
                <a:solidFill>
                  <a:srgbClr val="FF0000"/>
                </a:solidFill>
                <a:latin typeface="Times New Roman"/>
                <a:cs typeface="Arial"/>
              </a:rPr>
              <a:t>: If you are currently taking MWA Stretch with </a:t>
            </a:r>
            <a:r>
              <a:rPr lang="en-US" sz="2300" b="0" err="1">
                <a:solidFill>
                  <a:srgbClr val="FF0000"/>
                </a:solidFill>
                <a:latin typeface="Times New Roman"/>
                <a:cs typeface="Arial"/>
              </a:rPr>
              <a:t>Mr</a:t>
            </a:r>
            <a:r>
              <a:rPr lang="en-US" sz="2300" b="0">
                <a:solidFill>
                  <a:srgbClr val="FF0000"/>
                </a:solidFill>
                <a:latin typeface="Times New Roman"/>
                <a:cs typeface="Arial"/>
              </a:rPr>
              <a:t> </a:t>
            </a:r>
            <a:r>
              <a:rPr lang="en-US" sz="2300" b="0" err="1">
                <a:solidFill>
                  <a:srgbClr val="FF0000"/>
                </a:solidFill>
                <a:latin typeface="Times New Roman"/>
                <a:cs typeface="Arial"/>
              </a:rPr>
              <a:t>Lashyn</a:t>
            </a:r>
            <a:r>
              <a:rPr lang="en-US" sz="2300" b="0">
                <a:solidFill>
                  <a:srgbClr val="FF0000"/>
                </a:solidFill>
                <a:latin typeface="Times New Roman"/>
                <a:cs typeface="Arial"/>
              </a:rPr>
              <a:t> in P2, you must select MWA20G.</a:t>
            </a:r>
            <a:endParaRPr lang="en-US" sz="23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9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F177-70F1-391B-C100-EA0CF052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9" y="65989"/>
            <a:ext cx="8993170" cy="6636469"/>
          </a:xfrm>
        </p:spPr>
        <p:txBody>
          <a:bodyPr/>
          <a:lstStyle/>
          <a:p>
            <a:r>
              <a:rPr lang="en-US" sz="2400" b="1" u="sng">
                <a:ea typeface="+mn-lt"/>
                <a:cs typeface="+mn-lt"/>
              </a:rPr>
              <a:t>Step 7: </a:t>
            </a:r>
            <a:r>
              <a:rPr lang="en-US" sz="2400">
                <a:ea typeface="+mn-lt"/>
                <a:cs typeface="+mn-lt"/>
              </a:rPr>
              <a:t>Electives-</a:t>
            </a:r>
            <a:r>
              <a:rPr lang="en-US" sz="2400" b="1">
                <a:ea typeface="+mn-lt"/>
                <a:cs typeface="+mn-lt"/>
              </a:rPr>
              <a:t> </a:t>
            </a:r>
            <a:r>
              <a:rPr lang="en-US" sz="2400">
                <a:ea typeface="+mn-lt"/>
                <a:cs typeface="+mn-lt"/>
              </a:rPr>
              <a:t>Place a </a:t>
            </a:r>
            <a:r>
              <a:rPr lang="en-US" sz="2400" b="1">
                <a:ea typeface="+mn-lt"/>
                <a:cs typeface="+mn-lt"/>
              </a:rPr>
              <a:t>number (1,2,3,4) </a:t>
            </a:r>
            <a:r>
              <a:rPr lang="en-US" sz="2400">
                <a:ea typeface="+mn-lt"/>
                <a:cs typeface="+mn-lt"/>
              </a:rPr>
              <a:t>beside classes you </a:t>
            </a:r>
            <a:r>
              <a:rPr lang="en-US" sz="2400" i="1" u="sng">
                <a:ea typeface="+mn-lt"/>
                <a:cs typeface="+mn-lt"/>
              </a:rPr>
              <a:t>want</a:t>
            </a:r>
            <a:r>
              <a:rPr lang="en-US" sz="2400">
                <a:ea typeface="+mn-lt"/>
                <a:cs typeface="+mn-lt"/>
              </a:rPr>
              <a:t> to take next year. </a:t>
            </a:r>
            <a:r>
              <a:rPr lang="en-US" sz="2400" b="1">
                <a:ea typeface="+mn-lt"/>
                <a:cs typeface="+mn-lt"/>
              </a:rPr>
              <a:t>Rank</a:t>
            </a:r>
            <a:r>
              <a:rPr lang="en-US" sz="2400">
                <a:ea typeface="+mn-lt"/>
                <a:cs typeface="+mn-lt"/>
              </a:rPr>
              <a:t> these electives, so 1 is your </a:t>
            </a:r>
            <a:r>
              <a:rPr lang="en-US" sz="2400" err="1">
                <a:ea typeface="+mn-lt"/>
                <a:cs typeface="+mn-lt"/>
              </a:rPr>
              <a:t>favourite</a:t>
            </a:r>
            <a:r>
              <a:rPr lang="en-US" sz="2400">
                <a:ea typeface="+mn-lt"/>
                <a:cs typeface="+mn-lt"/>
              </a:rPr>
              <a:t>, then 2, then 3, etc.</a:t>
            </a:r>
            <a:br>
              <a:rPr lang="en-US" sz="2400">
                <a:ea typeface="+mn-lt"/>
                <a:cs typeface="+mn-lt"/>
              </a:rPr>
            </a:b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US" sz="2400">
                <a:ea typeface="+mn-lt"/>
                <a:cs typeface="+mn-lt"/>
              </a:rPr>
            </a:b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Reminder: 2 credit classes (Work Ed, House Construction)</a:t>
            </a:r>
            <a:br>
              <a:rPr lang="en-US" sz="2400">
                <a:ea typeface="+mn-lt"/>
                <a:cs typeface="+mn-lt"/>
              </a:rPr>
            </a:br>
            <a:r>
              <a:rPr lang="en-US" sz="2400" b="1">
                <a:ea typeface="+mn-lt"/>
                <a:cs typeface="+mn-lt"/>
              </a:rPr>
              <a:t>Note:</a:t>
            </a:r>
            <a:r>
              <a:rPr lang="en-US" sz="2400">
                <a:ea typeface="+mn-lt"/>
                <a:cs typeface="+mn-lt"/>
              </a:rPr>
              <a:t> If you are in Band - select the CST-N  (grey) that is beside the Band class</a:t>
            </a:r>
            <a:endParaRPr lang="en-US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A6BBC-E958-8ECF-8ECB-FBF4684EF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957" y="1360651"/>
            <a:ext cx="6234086" cy="41366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7935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0A1502-56C0-4128-B6AB-A0E36BF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048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Black"/>
              </a:rPr>
              <a:t>Graduation Requirements for Students </a:t>
            </a:r>
            <a:br>
              <a:rPr lang="en-US" altLang="en-US" sz="1800">
                <a:latin typeface="Arial Black"/>
              </a:rPr>
            </a:br>
            <a:r>
              <a:rPr lang="en-US" altLang="en-US" sz="1800">
                <a:latin typeface="Arial Black"/>
              </a:rPr>
              <a:t>Entering Gr. 12 in Sep 2025</a:t>
            </a:r>
            <a:br>
              <a:rPr lang="en-US" altLang="en-US" sz="2400" u="sng">
                <a:solidFill>
                  <a:srgbClr val="0070C0"/>
                </a:solidFill>
                <a:latin typeface="Arial Black"/>
              </a:rPr>
            </a:br>
            <a:r>
              <a:rPr lang="en-US" altLang="en-US" sz="1600" i="1">
                <a:solidFill>
                  <a:srgbClr val="FFFF00"/>
                </a:solidFill>
                <a:latin typeface="Arial Black"/>
              </a:rPr>
              <a:t>(Yellow = Electives)</a:t>
            </a:r>
          </a:p>
        </p:txBody>
      </p:sp>
      <p:graphicFrame>
        <p:nvGraphicFramePr>
          <p:cNvPr id="22584" name="Group 56">
            <a:extLst>
              <a:ext uri="{FF2B5EF4-FFF2-40B4-BE49-F238E27FC236}">
                <a16:creationId xmlns:a16="http://schemas.microsoft.com/office/drawing/2014/main" id="{65E8075E-D2C6-4760-AC33-7256CFFCAD0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88292"/>
          <a:ext cx="8686800" cy="551294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GRADE 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Catholic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A30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Science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English B30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77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Indigenous Studies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 Minimum of 1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Level 20 Math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30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378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Math: MWA 10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MFP 10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At least one of: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History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Indigenous Studies 20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Psychology 30</a:t>
                      </a:r>
                      <a:r>
                        <a:rPr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</a:pPr>
                      <a:endParaRPr kumimoji="0" lang="en-US"/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Science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Wellness 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42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D778C-DBFC-3CD5-D2C7-AFDDB5E2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58009"/>
            <a:ext cx="7772400" cy="4541982"/>
          </a:xfrm>
        </p:spPr>
        <p:txBody>
          <a:bodyPr/>
          <a:lstStyle/>
          <a:p>
            <a:pPr algn="ctr"/>
            <a:r>
              <a:rPr lang="en-CA" sz="8000" b="1">
                <a:solidFill>
                  <a:schemeClr val="tx1"/>
                </a:solidFill>
              </a:rPr>
              <a:t>Required Courses </a:t>
            </a:r>
          </a:p>
          <a:p>
            <a:pPr algn="ctr"/>
            <a:r>
              <a:rPr lang="en-CA" sz="6600" b="1">
                <a:solidFill>
                  <a:schemeClr val="tx1"/>
                </a:solidFill>
              </a:rPr>
              <a:t>for students entering Gr. 12 </a:t>
            </a:r>
          </a:p>
          <a:p>
            <a:pPr algn="ctr"/>
            <a:r>
              <a:rPr lang="en-CA" sz="5400" b="1">
                <a:solidFill>
                  <a:schemeClr val="tx1"/>
                </a:solidFill>
              </a:rPr>
              <a:t>(September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481F4-6CBD-25D9-B5FD-12E48DAA9F50}"/>
              </a:ext>
            </a:extLst>
          </p:cNvPr>
          <p:cNvSpPr txBox="1"/>
          <p:nvPr/>
        </p:nvSpPr>
        <p:spPr>
          <a:xfrm>
            <a:off x="3071461" y="162560"/>
            <a:ext cx="3001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/>
              <a:t>Old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1103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2F4D0B0-0C46-4965-B18E-6D027A6C0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>
                <a:latin typeface="+mn-lt"/>
              </a:rPr>
              <a:t>Required Courses at the 10 Level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C7D680-7CF4-49CC-A224-43B113C2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Catholic Studies 10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English A10 </a:t>
            </a: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(or modified is ELA11)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English B10 </a:t>
            </a: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(or modified is ELB11)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200">
                <a:latin typeface="Arial Black" panose="020B0A04020102020204" pitchFamily="34" charset="0"/>
              </a:rPr>
              <a:t>History 10 </a:t>
            </a:r>
            <a:r>
              <a:rPr lang="en-US" altLang="en-US" sz="2200" i="1">
                <a:solidFill>
                  <a:srgbClr val="0070C0"/>
                </a:solidFill>
                <a:latin typeface="Arial Black" panose="020B0A04020102020204" pitchFamily="34" charset="0"/>
              </a:rPr>
              <a:t>(HIS11) </a:t>
            </a:r>
            <a:r>
              <a:rPr lang="en-US" altLang="en-US" sz="2200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2200">
                <a:latin typeface="Arial Black" panose="020B0A04020102020204" pitchFamily="34" charset="0"/>
              </a:rPr>
              <a:t> Indigenous Studies 10 </a:t>
            </a:r>
            <a:r>
              <a:rPr lang="en-US" altLang="en-US" sz="2200" i="1">
                <a:solidFill>
                  <a:srgbClr val="0070C0"/>
                </a:solidFill>
                <a:latin typeface="Arial Black" panose="020B0A04020102020204" pitchFamily="34" charset="0"/>
              </a:rPr>
              <a:t>(IST11)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Science 10 </a:t>
            </a: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(SCI11)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Wellness 10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rial Black" panose="020B0A04020102020204" pitchFamily="34" charset="0"/>
              </a:rPr>
              <a:t>Math: Foundations &amp; Pre-Calculus 10 </a:t>
            </a:r>
            <a:r>
              <a:rPr lang="en-US" altLang="en-US" sz="2400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>
                <a:latin typeface="Arial Black" panose="020B0A04020102020204" pitchFamily="34" charset="0"/>
              </a:rPr>
              <a:t>   Math: Workplace &amp; Apprenticeship 10 </a:t>
            </a: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(or Math 11)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200">
              <a:latin typeface="Arial Black" panose="020B0A040201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15928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5169874-6723-404D-8DBA-C4F38E1C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latin typeface="+mn-lt"/>
              </a:rPr>
              <a:t>Required Courses at the 20 Level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35EEB5-7873-4FF2-B384-F129E740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56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>
                <a:latin typeface="Arial Black" panose="020B0A04020102020204" pitchFamily="34" charset="0"/>
              </a:rPr>
              <a:t>Catholic Studies 20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>
                <a:latin typeface="Arial Black" panose="020B0A04020102020204" pitchFamily="34" charset="0"/>
              </a:rPr>
              <a:t>English 20 </a:t>
            </a:r>
            <a:r>
              <a:rPr lang="en-US" altLang="en-US" sz="2800" i="1">
                <a:solidFill>
                  <a:srgbClr val="0070C0"/>
                </a:solidFill>
                <a:latin typeface="Arial Black" panose="020B0A04020102020204" pitchFamily="34" charset="0"/>
              </a:rPr>
              <a:t>(ELA21)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>
                <a:latin typeface="Arial Black" panose="020B0A04020102020204" pitchFamily="34" charset="0"/>
              </a:rPr>
              <a:t>History 20 </a:t>
            </a:r>
            <a:r>
              <a:rPr lang="en-US" altLang="en-US" sz="2800" b="1" i="1">
                <a:solidFill>
                  <a:srgbClr val="0070C0"/>
                </a:solidFill>
                <a:latin typeface="Arial Black" panose="020B0A04020102020204" pitchFamily="34" charset="0"/>
              </a:rPr>
              <a:t>(HIS21) </a:t>
            </a:r>
            <a:r>
              <a:rPr lang="en-US" altLang="en-US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2800" b="1">
                <a:latin typeface="Arial Black" panose="020B0A04020102020204" pitchFamily="34" charset="0"/>
              </a:rPr>
              <a:t> Indigenous Studies 20 </a:t>
            </a:r>
            <a:r>
              <a:rPr lang="en-US" altLang="en-US" sz="2800" b="1" i="1">
                <a:solidFill>
                  <a:srgbClr val="0070C0"/>
                </a:solidFill>
                <a:latin typeface="Arial Black" panose="020B0A04020102020204" pitchFamily="34" charset="0"/>
              </a:rPr>
              <a:t>(IST21)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600">
                <a:latin typeface="Arial Black" panose="020B0A04020102020204" pitchFamily="34" charset="0"/>
              </a:rPr>
              <a:t>A minimum of one 20 level Math </a:t>
            </a:r>
            <a:r>
              <a:rPr lang="en-US" altLang="en-US" sz="2600" i="1">
                <a:solidFill>
                  <a:srgbClr val="0070C0"/>
                </a:solidFill>
                <a:latin typeface="Arial Black" panose="020B0A04020102020204" pitchFamily="34" charset="0"/>
              </a:rPr>
              <a:t>(Math 21)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600">
                <a:latin typeface="Arial Black" panose="020B0A04020102020204" pitchFamily="34" charset="0"/>
              </a:rPr>
              <a:t>A minimum of one 20 level Science </a:t>
            </a:r>
            <a:r>
              <a:rPr lang="en-US" altLang="en-US" sz="2600" i="1">
                <a:solidFill>
                  <a:srgbClr val="0070C0"/>
                </a:solidFill>
                <a:latin typeface="Arial Black" panose="020B0A04020102020204" pitchFamily="34" charset="0"/>
              </a:rPr>
              <a:t>(ESC21)</a:t>
            </a: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23CD2D-F69E-4920-BFB6-BE451639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latin typeface="+mn-lt"/>
              </a:rPr>
              <a:t>Required Courses at the 30 Level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AAB091-DA58-41F2-98C6-BEF92F78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Catholic Studies 30</a:t>
            </a:r>
          </a:p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English A30 </a:t>
            </a:r>
            <a:r>
              <a:rPr lang="en-US" altLang="en-US" sz="2800" i="1">
                <a:solidFill>
                  <a:srgbClr val="0070C0"/>
                </a:solidFill>
                <a:latin typeface="Arial Black" panose="020B0A04020102020204" pitchFamily="34" charset="0"/>
              </a:rPr>
              <a:t>(ELA31)</a:t>
            </a:r>
          </a:p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English B30 </a:t>
            </a:r>
            <a:r>
              <a:rPr lang="en-US" altLang="en-US" sz="2800" i="1">
                <a:solidFill>
                  <a:srgbClr val="0070C0"/>
                </a:solidFill>
                <a:latin typeface="Arial Black" panose="020B0A04020102020204" pitchFamily="34" charset="0"/>
              </a:rPr>
              <a:t>(ELB31)</a:t>
            </a:r>
          </a:p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History 30 </a:t>
            </a:r>
            <a:r>
              <a:rPr lang="en-US" altLang="en-US" sz="2800" i="1">
                <a:solidFill>
                  <a:srgbClr val="0070C0"/>
                </a:solidFill>
                <a:latin typeface="Arial Black" panose="020B0A04020102020204" pitchFamily="34" charset="0"/>
              </a:rPr>
              <a:t>(HIS31) </a:t>
            </a:r>
            <a:r>
              <a:rPr lang="en-US" altLang="en-US" sz="2800" i="1" u="sng">
                <a:solidFill>
                  <a:srgbClr val="FF00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2800" i="1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>
                <a:latin typeface="Arial Black" panose="020B0A04020102020204" pitchFamily="34" charset="0"/>
              </a:rPr>
              <a:t>Indigenous Studies 30 </a:t>
            </a:r>
            <a:r>
              <a:rPr lang="en-US" altLang="en-US" sz="2800" i="1">
                <a:solidFill>
                  <a:srgbClr val="0070C0"/>
                </a:solidFill>
                <a:latin typeface="Arial Black" panose="020B0A04020102020204" pitchFamily="34" charset="0"/>
              </a:rPr>
              <a:t>(IST31)</a:t>
            </a:r>
          </a:p>
          <a:p>
            <a:pPr eaLnBrk="1" hangingPunct="1"/>
            <a:endParaRPr lang="en-US" altLang="en-US" sz="280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You need a minimum of </a:t>
            </a:r>
            <a:r>
              <a:rPr lang="en-US" altLang="en-US" sz="2400" i="1" u="sng">
                <a:solidFill>
                  <a:srgbClr val="0070C0"/>
                </a:solidFill>
                <a:latin typeface="Arial Black" panose="020B0A04020102020204" pitchFamily="34" charset="0"/>
              </a:rPr>
              <a:t>24 credits </a:t>
            </a: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in order to graduate, 5 of which must be at the 30 level.</a:t>
            </a:r>
          </a:p>
          <a:p>
            <a:pPr eaLnBrk="1" hangingPunct="1"/>
            <a:endParaRPr lang="en-US" altLang="en-US" sz="2400" i="1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i="1">
                <a:solidFill>
                  <a:srgbClr val="0070C0"/>
                </a:solidFill>
                <a:latin typeface="Arial Black" panose="020B0A04020102020204" pitchFamily="34" charset="0"/>
              </a:rPr>
              <a:t>*</a:t>
            </a:r>
            <a:r>
              <a:rPr lang="en-US" altLang="en-US" sz="2000" i="1">
                <a:latin typeface="Arial Black" panose="020B0A04020102020204" pitchFamily="34" charset="0"/>
              </a:rPr>
              <a:t> </a:t>
            </a:r>
            <a:r>
              <a:rPr lang="en-US" altLang="en-US" sz="2400" i="1">
                <a:solidFill>
                  <a:srgbClr val="0070C0"/>
                </a:solidFill>
                <a:latin typeface="Arial Black" panose="020B0A04020102020204" pitchFamily="34" charset="0"/>
              </a:rPr>
              <a:t>Ministry requirements are listed on the back page of your registration package.</a:t>
            </a:r>
          </a:p>
          <a:p>
            <a:pPr eaLnBrk="1" hangingPunct="1"/>
            <a:endParaRPr lang="en-US" altLang="en-US" sz="280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sz="28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A48FCE9C75E449F37F6F3BB490079" ma:contentTypeVersion="18" ma:contentTypeDescription="Create a new document." ma:contentTypeScope="" ma:versionID="1b338db14982339237ef7418bb9726f6">
  <xsd:schema xmlns:xsd="http://www.w3.org/2001/XMLSchema" xmlns:xs="http://www.w3.org/2001/XMLSchema" xmlns:p="http://schemas.microsoft.com/office/2006/metadata/properties" xmlns:ns2="fe479cb2-b171-4b69-8b97-f0ed906818f1" xmlns:ns3="3d533496-d344-4d2b-aa77-367c509d4c03" targetNamespace="http://schemas.microsoft.com/office/2006/metadata/properties" ma:root="true" ma:fieldsID="46e103e8b59339e453c87c174d34eaa8" ns2:_="" ns3:_="">
    <xsd:import namespace="fe479cb2-b171-4b69-8b97-f0ed906818f1"/>
    <xsd:import namespace="3d533496-d344-4d2b-aa77-367c509d4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79cb2-b171-4b69-8b97-f0ed90681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4521113-435f-4915-ab40-b3382cb909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33496-d344-4d2b-aa77-367c509d4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a42d78-05ac-4043-96ed-645de0b63a76}" ma:internalName="TaxCatchAll" ma:showField="CatchAllData" ma:web="3d533496-d344-4d2b-aa77-367c509d4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479cb2-b171-4b69-8b97-f0ed906818f1">
      <Terms xmlns="http://schemas.microsoft.com/office/infopath/2007/PartnerControls"/>
    </lcf76f155ced4ddcb4097134ff3c332f>
    <TaxCatchAll xmlns="3d533496-d344-4d2b-aa77-367c509d4c03" xsi:nil="true"/>
  </documentManagement>
</p:properties>
</file>

<file path=customXml/itemProps1.xml><?xml version="1.0" encoding="utf-8"?>
<ds:datastoreItem xmlns:ds="http://schemas.openxmlformats.org/officeDocument/2006/customXml" ds:itemID="{7DC5AF4A-D65A-45FA-8AD0-2401B75408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BE294-62E9-46CC-BB04-2BF8F68870FB}">
  <ds:schemaRefs>
    <ds:schemaRef ds:uri="3d533496-d344-4d2b-aa77-367c509d4c03"/>
    <ds:schemaRef ds:uri="fe479cb2-b171-4b69-8b97-f0ed906818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C9945F-3D4B-4BA4-9B80-75F6E56BD084}">
  <ds:schemaRefs>
    <ds:schemaRef ds:uri="3d533496-d344-4d2b-aa77-367c509d4c03"/>
    <ds:schemaRef ds:uri="fe479cb2-b171-4b69-8b97-f0ed906818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3442</Words>
  <Application>Microsoft Office PowerPoint</Application>
  <PresentationFormat>On-screen Show (4:3)</PresentationFormat>
  <Paragraphs>569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 Black</vt:lpstr>
      <vt:lpstr>Bookman Old Style</vt:lpstr>
      <vt:lpstr>Calibri</vt:lpstr>
      <vt:lpstr>Calibri Light</vt:lpstr>
      <vt:lpstr>Century Gothic</vt:lpstr>
      <vt:lpstr>TimelessTLig</vt:lpstr>
      <vt:lpstr>Times New Roman</vt:lpstr>
      <vt:lpstr>Wingdings</vt:lpstr>
      <vt:lpstr>Office Theme</vt:lpstr>
      <vt:lpstr>1_Office Theme</vt:lpstr>
      <vt:lpstr> E.D. Feehan Catholic High School Course Selection </vt:lpstr>
      <vt:lpstr>AGENDA</vt:lpstr>
      <vt:lpstr>CAUTION</vt:lpstr>
      <vt:lpstr>Required / Elective Courses</vt:lpstr>
      <vt:lpstr>PowerPoint Presentation</vt:lpstr>
      <vt:lpstr>PowerPoint Presentation</vt:lpstr>
      <vt:lpstr>Required Courses at the 10 Level</vt:lpstr>
      <vt:lpstr>Required Courses at the 20 Level</vt:lpstr>
      <vt:lpstr>Required Courses at the 30 Level</vt:lpstr>
      <vt:lpstr>Important:</vt:lpstr>
      <vt:lpstr>Graduation Requirements for Students  Entering Gr. 12 in Sep 2025 (Yellow = Electives)</vt:lpstr>
      <vt:lpstr>PowerPoint Presentation</vt:lpstr>
      <vt:lpstr>Required Courses at the 10 Level</vt:lpstr>
      <vt:lpstr>Required Courses at the 20 Level</vt:lpstr>
      <vt:lpstr>Required Courses at the 30 Level</vt:lpstr>
      <vt:lpstr>Graduation Requirements for Students  Entering Gr. 10 or 11 in Sep 2025 (Yellow = Electives)</vt:lpstr>
      <vt:lpstr>Grade 10 Math Options</vt:lpstr>
      <vt:lpstr>PowerPoint Presentation</vt:lpstr>
      <vt:lpstr>SCIENCE PATHWAYS</vt:lpstr>
      <vt:lpstr>PowerPoint Presentation</vt:lpstr>
      <vt:lpstr>Elective Offerings at  E.D. Feehan High School</vt:lpstr>
      <vt:lpstr>                    Electives Fine Arts  Note: A Fine Art can be used in calculating a university entrance average and as a pre-req for some colleges</vt:lpstr>
      <vt:lpstr> Practical and Applied Arts  </vt:lpstr>
      <vt:lpstr>Other Electives </vt:lpstr>
      <vt:lpstr>Please note:  </vt:lpstr>
      <vt:lpstr>     Learning Assistance Tutorial </vt:lpstr>
      <vt:lpstr>PowerPoint Presentation</vt:lpstr>
      <vt:lpstr>PowerPoint Presentation</vt:lpstr>
      <vt:lpstr>miyo  pimâcihowin  Indigenous Cultural  &amp; Wellness Program</vt:lpstr>
      <vt:lpstr>miyo  pimâcihowin: Indigenous Cultural &amp; Wellness Program</vt:lpstr>
      <vt:lpstr>Grade 10 miyo pimâcihowin program</vt:lpstr>
      <vt:lpstr>Grade 11 miyo pimâcihowin program</vt:lpstr>
      <vt:lpstr>Grade 12 miyo pimâcihowin program</vt:lpstr>
      <vt:lpstr>You can register for cyber school classes online at: https://www.gscs.ca/cyb </vt:lpstr>
      <vt:lpstr>Graduation Requirements for Students  Entering Gr. 10 or 11 in Sep 2025 (Yellow = Electives)</vt:lpstr>
      <vt:lpstr>Graduation Requirements for Students  Entering Gr. 12 in Sep 2025 (Yellow = Electives)</vt:lpstr>
      <vt:lpstr>Entering  Grade 10 or 11 Sept 2025</vt:lpstr>
      <vt:lpstr>Here we go Entering Gr 10 and 11’ers!   Your to-do list….  Step 1: Review your current timetable (provided) Step 2:  Gr. 9’s, please review your Semester 1 Report Card.                Gr. 10’s, please review your transcript.    </vt:lpstr>
      <vt:lpstr>     Entering Gr. 10 or 11 (continued)  Step 3: Use your report card AND your current timetable and neatly:    </vt:lpstr>
      <vt:lpstr>    Entering Gr. 10 or 11 Course Selection Sheet (continued) Step 4: Please ✔ if you need LAS or EAL tutorials next year.        Step 5: Would you like to be part of the Grade 10 miyo pimâcihowin Program?   </vt:lpstr>
      <vt:lpstr>Entering Gr. 10 or 11 Course Selection Sheet (continued) Step 6: Required Classes- Place a √ beside classes you need to take next year.            *Bridge Math students do not select a Math for next year - this will be based upon teacher recommendation      </vt:lpstr>
      <vt:lpstr>Entering Gr. 10 or 11 Course Selection Sheet (continued)  Step 7: Electives - Place a number (1,2,3,4,5) beside classes you want to take next year. Rank these electives, so 1 is your favourite, then 2, then 3, then 4, etc.</vt:lpstr>
      <vt:lpstr>Entering  Grade 12 Sept 2025</vt:lpstr>
      <vt:lpstr>Graduation Requirements for Students  Entering Gr. 12 in Sep 2025 (Yellow = Electives)</vt:lpstr>
      <vt:lpstr>PowerPoint Presentation</vt:lpstr>
      <vt:lpstr>SCIENCE PATHWAYS</vt:lpstr>
      <vt:lpstr>University News</vt:lpstr>
      <vt:lpstr>PowerPoint Presentation</vt:lpstr>
      <vt:lpstr>Non-Direct Entry College Requirements Note: A student has a minimum of 1 year of study at the university level </vt:lpstr>
      <vt:lpstr>Helpful information about  Post-Secondary programs can be found:</vt:lpstr>
      <vt:lpstr>Here we go, our future Grade 12’s!  Step 1: Review your current timetable (provided) Step 2: Review your Ministry Transcript       </vt:lpstr>
      <vt:lpstr>PowerPoint Presentation</vt:lpstr>
      <vt:lpstr>Grade 12 Course Selection Sheet (continued) Step 3: Use the Ministry Transcript AND your current timetable and neatly:   </vt:lpstr>
      <vt:lpstr>Step 5: If registering in miyo programming- please note which courses are offered! </vt:lpstr>
      <vt:lpstr>Grade 12 Course Selection Sheet (continued) Step 6: At the top of the Selection Card- Place a ✔ beside the Required classes you need to take next year. If you have been unsuccessful OR have not taken a required course, you must sign up for this next year!       </vt:lpstr>
      <vt:lpstr>PowerPoint Presentation</vt:lpstr>
      <vt:lpstr>Graduation Requirements for Students  Entering Gr. 12 in Sep 2025 (Yellow = Electives)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E.D. Feehan Catholic High School Course Selection</dc:title>
  <dc:creator>Houdek, Leann (Carol)</dc:creator>
  <cp:lastModifiedBy>Upton, Karen</cp:lastModifiedBy>
  <cp:revision>2</cp:revision>
  <cp:lastPrinted>2021-03-01T14:17:14Z</cp:lastPrinted>
  <dcterms:created xsi:type="dcterms:W3CDTF">2021-02-26T16:56:29Z</dcterms:created>
  <dcterms:modified xsi:type="dcterms:W3CDTF">2025-03-06T13:48:51Z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0x0101000F2A48FCE9C75E449F37F6F3BB490079</vt:lpwstr>
  </property>
  <property fmtid="{D5CDD505-2E9C-101B-9397-08002B2CF9AE}" pid="3" name="MediaServiceImageTags">
    <vt:lpwstr/>
  </property>
</Properties>
</file>